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69"/>
  </p:notesMasterIdLst>
  <p:handoutMasterIdLst>
    <p:handoutMasterId r:id="rId70"/>
  </p:handoutMasterIdLst>
  <p:sldIdLst>
    <p:sldId id="302" r:id="rId2"/>
    <p:sldId id="306" r:id="rId3"/>
    <p:sldId id="686" r:id="rId4"/>
    <p:sldId id="681" r:id="rId5"/>
    <p:sldId id="682" r:id="rId6"/>
    <p:sldId id="684" r:id="rId7"/>
    <p:sldId id="685" r:id="rId8"/>
    <p:sldId id="687" r:id="rId9"/>
    <p:sldId id="688" r:id="rId10"/>
    <p:sldId id="689" r:id="rId11"/>
    <p:sldId id="380" r:id="rId12"/>
    <p:sldId id="592" r:id="rId13"/>
    <p:sldId id="593" r:id="rId14"/>
    <p:sldId id="594" r:id="rId15"/>
    <p:sldId id="399" r:id="rId16"/>
    <p:sldId id="280" r:id="rId17"/>
    <p:sldId id="518" r:id="rId18"/>
    <p:sldId id="582" r:id="rId19"/>
    <p:sldId id="517" r:id="rId20"/>
    <p:sldId id="609" r:id="rId21"/>
    <p:sldId id="521" r:id="rId22"/>
    <p:sldId id="522" r:id="rId23"/>
    <p:sldId id="631" r:id="rId24"/>
    <p:sldId id="646" r:id="rId25"/>
    <p:sldId id="630" r:id="rId26"/>
    <p:sldId id="615" r:id="rId27"/>
    <p:sldId id="690" r:id="rId28"/>
    <p:sldId id="691" r:id="rId29"/>
    <p:sldId id="692" r:id="rId30"/>
    <p:sldId id="693" r:id="rId31"/>
    <p:sldId id="694" r:id="rId32"/>
    <p:sldId id="695" r:id="rId33"/>
    <p:sldId id="696" r:id="rId34"/>
    <p:sldId id="697" r:id="rId35"/>
    <p:sldId id="698" r:id="rId36"/>
    <p:sldId id="699" r:id="rId37"/>
    <p:sldId id="700" r:id="rId38"/>
    <p:sldId id="701" r:id="rId39"/>
    <p:sldId id="702" r:id="rId40"/>
    <p:sldId id="703" r:id="rId41"/>
    <p:sldId id="704" r:id="rId42"/>
    <p:sldId id="705" r:id="rId43"/>
    <p:sldId id="706" r:id="rId44"/>
    <p:sldId id="707" r:id="rId45"/>
    <p:sldId id="708" r:id="rId46"/>
    <p:sldId id="709" r:id="rId47"/>
    <p:sldId id="710" r:id="rId48"/>
    <p:sldId id="711" r:id="rId49"/>
    <p:sldId id="591" r:id="rId50"/>
    <p:sldId id="663" r:id="rId51"/>
    <p:sldId id="664" r:id="rId52"/>
    <p:sldId id="665" r:id="rId53"/>
    <p:sldId id="666" r:id="rId54"/>
    <p:sldId id="667" r:id="rId55"/>
    <p:sldId id="668" r:id="rId56"/>
    <p:sldId id="669" r:id="rId57"/>
    <p:sldId id="670" r:id="rId58"/>
    <p:sldId id="671" r:id="rId59"/>
    <p:sldId id="672" r:id="rId60"/>
    <p:sldId id="673" r:id="rId61"/>
    <p:sldId id="674" r:id="rId62"/>
    <p:sldId id="675" r:id="rId63"/>
    <p:sldId id="676" r:id="rId64"/>
    <p:sldId id="677" r:id="rId65"/>
    <p:sldId id="678" r:id="rId66"/>
    <p:sldId id="679" r:id="rId67"/>
    <p:sldId id="680" r:id="rId68"/>
  </p:sldIdLst>
  <p:sldSz cx="9144000" cy="6858000" type="screen4x3"/>
  <p:notesSz cx="6858000" cy="994568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66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clrMode="bw" frameSlides="1"/>
  <p:clrMru>
    <a:srgbClr val="FFB2FF"/>
    <a:srgbClr val="FF3300"/>
    <a:srgbClr val="FF3399"/>
    <a:srgbClr val="663300"/>
    <a:srgbClr val="000099"/>
    <a:srgbClr val="0000FF"/>
    <a:srgbClr val="CC0099"/>
    <a:srgbClr val="80008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80984" autoAdjust="0"/>
  </p:normalViewPr>
  <p:slideViewPr>
    <p:cSldViewPr>
      <p:cViewPr>
        <p:scale>
          <a:sx n="85" d="100"/>
          <a:sy n="85" d="100"/>
        </p:scale>
        <p:origin x="-128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notesMaster" Target="notesMasters/notesMaster1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handoutMaster" Target="handoutMasters/handoutMaster1.xml"/><Relationship Id="rId71" Type="http://schemas.openxmlformats.org/officeDocument/2006/relationships/printerSettings" Target="printerSettings/printerSettings1.bin"/><Relationship Id="rId72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viewProps" Target="viewProps.xml"/><Relationship Id="rId74" Type="http://schemas.openxmlformats.org/officeDocument/2006/relationships/theme" Target="theme/theme1.xml"/><Relationship Id="rId75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5625"/>
            <a:ext cx="2971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5625"/>
            <a:ext cx="2971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7E9F446A-6D25-CA4C-B3C8-5A37BE8049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014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omic Sans MS" pitchFamily="6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omic Sans MS" pitchFamily="6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77875"/>
            <a:ext cx="4978400" cy="37353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62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748213"/>
            <a:ext cx="5029200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7050"/>
            <a:ext cx="2971800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omic Sans MS" pitchFamily="6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62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417050"/>
            <a:ext cx="2971800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6F89E52-2FA4-9742-83FE-0F5AF931F2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543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>
                <a:latin typeface="Times New Roman" charset="0"/>
              </a:rPr>
              <a:t>Introduce myself and outline session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C1BDA9C9-4E1F-7043-AEE2-EE533572D4C2}" type="slidenum">
              <a:rPr lang="en-GB" sz="1200"/>
              <a:pPr eaLnBrk="1" hangingPunct="1"/>
              <a:t>2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     a              </a:t>
            </a:r>
            <a:r>
              <a:rPr lang="en-GB" dirty="0" err="1">
                <a:latin typeface="Times New Roman" charset="0"/>
              </a:rPr>
              <a:t>i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            </a:t>
            </a:r>
            <a:r>
              <a:rPr lang="en-GB" dirty="0" smtClean="0">
                <a:latin typeface="Times New Roman" charset="0"/>
              </a:rPr>
              <a:t>m             </a:t>
            </a:r>
            <a:r>
              <a:rPr lang="en-GB" dirty="0">
                <a:latin typeface="Times New Roman" charset="0"/>
              </a:rPr>
              <a:t>n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 p                    </a:t>
            </a:r>
            <a:r>
              <a:rPr lang="en-GB" dirty="0" smtClean="0">
                <a:latin typeface="Times New Roman" charset="0"/>
              </a:rPr>
              <a:t>s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            t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</p:txBody>
      </p:sp>
      <p:sp>
        <p:nvSpPr>
          <p:cNvPr id="12288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F8933839-0F4E-0140-B016-EE3F78D7FD70}" type="slidenum">
              <a:rPr lang="en-GB" sz="1200"/>
              <a:pPr eaLnBrk="1" hangingPunct="1"/>
              <a:t>12</a:t>
            </a:fld>
            <a:endParaRPr lang="en-GB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p</a:t>
            </a:r>
            <a:r>
              <a:rPr lang="en-GB" dirty="0" smtClean="0">
                <a:latin typeface="Times New Roman" charset="0"/>
              </a:rPr>
              <a:t>at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tins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stamp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</p:txBody>
      </p:sp>
      <p:sp>
        <p:nvSpPr>
          <p:cNvPr id="1239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CE5FAB35-52F9-6749-BD8F-2D581C80CA53}" type="slidenum">
              <a:rPr lang="en-GB" sz="1200"/>
              <a:pPr eaLnBrk="1" hangingPunct="1"/>
              <a:t>13</a:t>
            </a:fld>
            <a:endParaRPr lang="en-GB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2493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Times New Roman" charset="0"/>
              </a:rPr>
              <a:t>I sat in a tin</a:t>
            </a:r>
            <a:endParaRPr lang="en-US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27E7F-F528-6E48-9E96-71A8BCA9504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FA42E996-A13B-304D-B0F2-613CD99F55E2}" type="slidenum">
              <a:rPr lang="en-GB" sz="1200"/>
              <a:pPr eaLnBrk="1" hangingPunct="1"/>
              <a:t>15</a:t>
            </a:fld>
            <a:endParaRPr lang="en-GB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>
                <a:latin typeface="Times New Roman" charset="0"/>
              </a:rPr>
              <a:t>Briefly mention terminology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7C74A6D0-A867-A844-9341-68F0E8BF87E1}" type="slidenum">
              <a:rPr lang="en-GB" sz="1200">
                <a:cs typeface="Arial" charset="0"/>
              </a:rPr>
              <a:pPr eaLnBrk="1" hangingPunct="1"/>
              <a:t>17</a:t>
            </a:fld>
            <a:endParaRPr lang="en-GB" sz="1200">
              <a:cs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E9925130-B592-2841-80DF-A618EB0AD8CE}" type="slidenum">
              <a:rPr lang="en-GB" sz="1200">
                <a:cs typeface="Arial" charset="0"/>
              </a:rPr>
              <a:pPr eaLnBrk="1" hangingPunct="1"/>
              <a:t>18</a:t>
            </a:fld>
            <a:endParaRPr lang="en-GB" sz="1200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>
                <a:latin typeface="Times New Roman" charset="0"/>
              </a:rPr>
              <a:t>Don</a:t>
            </a:r>
            <a:r>
              <a:rPr lang="ja-JP" altLang="en-GB">
                <a:latin typeface="Times New Roman" charset="0"/>
              </a:rPr>
              <a:t>’</a:t>
            </a:r>
            <a:r>
              <a:rPr lang="en-GB" altLang="ja-JP">
                <a:latin typeface="Times New Roman" charset="0"/>
              </a:rPr>
              <a:t>t be surprised when your children struggle.</a:t>
            </a:r>
            <a:endParaRPr lang="en-GB">
              <a:latin typeface="Times New Roman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A5F2AEC3-5D91-8740-8644-26665B528873}" type="slidenum">
              <a:rPr lang="en-GB" sz="1200">
                <a:cs typeface="Arial" charset="0"/>
              </a:rPr>
              <a:pPr eaLnBrk="1" hangingPunct="1"/>
              <a:t>19</a:t>
            </a:fld>
            <a:endParaRPr lang="en-GB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>
                <a:latin typeface="Times New Roman" charset="0"/>
              </a:rPr>
              <a:t>Robot talk – c-a-t   cat</a:t>
            </a:r>
          </a:p>
          <a:p>
            <a:r>
              <a:rPr lang="en-GB">
                <a:latin typeface="Times New Roman" charset="0"/>
              </a:rPr>
              <a:t>                  m-a-t  mat</a:t>
            </a:r>
          </a:p>
          <a:p>
            <a:r>
              <a:rPr lang="en-GB">
                <a:latin typeface="Times New Roman" charset="0"/>
              </a:rPr>
              <a:t>                  </a:t>
            </a:r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A5746E7A-9130-944A-8449-55955E284B2D}" type="slidenum">
              <a:rPr lang="en-GB" sz="1200">
                <a:cs typeface="Arial" charset="0"/>
              </a:rPr>
              <a:pPr eaLnBrk="1" hangingPunct="1"/>
              <a:t>30</a:t>
            </a:fld>
            <a:endParaRPr lang="en-GB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8E32D4A2-CD7C-164B-B256-CED3E2E13D17}" type="slidenum">
              <a:rPr lang="en-GB" sz="1200">
                <a:cs typeface="Arial" charset="0"/>
              </a:rPr>
              <a:pPr eaLnBrk="1" hangingPunct="1"/>
              <a:t>31</a:t>
            </a:fld>
            <a:endParaRPr lang="en-GB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D6F8F6CF-7BDE-4B43-80DF-B98EB0403A21}" type="slidenum">
              <a:rPr lang="en-GB" sz="1200">
                <a:cs typeface="Arial" charset="0"/>
              </a:rPr>
              <a:pPr eaLnBrk="1" hangingPunct="1"/>
              <a:t>32</a:t>
            </a:fld>
            <a:endParaRPr lang="en-GB" sz="1200">
              <a:cs typeface="Arial" charset="0"/>
            </a:endParaRPr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746125"/>
            <a:ext cx="4970462" cy="3729038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F5A18DFD-40BD-5D46-9AFD-8A3E8E7713A2}" type="slidenum">
              <a:rPr lang="en-GB" sz="1200">
                <a:cs typeface="Arial" charset="0"/>
              </a:rPr>
              <a:pPr eaLnBrk="1" hangingPunct="1"/>
              <a:t>33</a:t>
            </a:fld>
            <a:endParaRPr lang="en-GB" sz="1200">
              <a:cs typeface="Arial" charset="0"/>
            </a:endParaRPr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8AB2A6F3-0A83-644B-A632-CF32FF31DE79}" type="slidenum">
              <a:rPr lang="en-GB" sz="1200">
                <a:cs typeface="Arial" charset="0"/>
              </a:rPr>
              <a:pPr eaLnBrk="1" hangingPunct="1"/>
              <a:t>35</a:t>
            </a:fld>
            <a:endParaRPr lang="en-GB" sz="1200">
              <a:cs typeface="Arial" charset="0"/>
            </a:endParaRPr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FC38DAE9-F7BF-5549-A603-7785F70E3DB6}" type="slidenum">
              <a:rPr lang="en-GB" sz="1200">
                <a:cs typeface="Arial" charset="0"/>
              </a:rPr>
              <a:pPr eaLnBrk="1" hangingPunct="1"/>
              <a:t>37</a:t>
            </a:fld>
            <a:endParaRPr lang="en-GB" sz="1200">
              <a:cs typeface="Arial" charset="0"/>
            </a:endParaRPr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6150" y="746125"/>
            <a:ext cx="4970463" cy="3729038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2813"/>
            <a:ext cx="5029200" cy="447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D91725AC-764E-F445-A79A-10D74D8ED32C}" type="slidenum">
              <a:rPr lang="en-GB" sz="1200">
                <a:cs typeface="Arial" charset="0"/>
              </a:rPr>
              <a:pPr eaLnBrk="1" hangingPunct="1"/>
              <a:t>42</a:t>
            </a:fld>
            <a:endParaRPr lang="en-GB" sz="1200">
              <a:cs typeface="Arial" charset="0"/>
            </a:endParaRPr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746125"/>
            <a:ext cx="4970462" cy="3729038"/>
          </a:xfrm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403F306C-A343-0D4A-ABE0-398821127D07}" type="slidenum">
              <a:rPr lang="en-GB" sz="1200">
                <a:cs typeface="Arial" charset="0"/>
              </a:rPr>
              <a:pPr eaLnBrk="1" hangingPunct="1"/>
              <a:t>43</a:t>
            </a:fld>
            <a:endParaRPr lang="en-GB" sz="1200">
              <a:cs typeface="Arial" charset="0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746125"/>
            <a:ext cx="4970462" cy="3729038"/>
          </a:xfrm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0FC6F25C-CADE-7E43-9E88-688E73715CA9}" type="slidenum">
              <a:rPr lang="en-GB" sz="1200">
                <a:cs typeface="Arial" charset="0"/>
              </a:rPr>
              <a:pPr eaLnBrk="1" hangingPunct="1"/>
              <a:t>44</a:t>
            </a:fld>
            <a:endParaRPr lang="en-GB" sz="1200">
              <a:cs typeface="Arial" charset="0"/>
            </a:endParaRPr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746125"/>
            <a:ext cx="4970462" cy="3729038"/>
          </a:xfrm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F37D2E2E-7C0E-8140-AA34-2BA0F7EF7D13}" type="slidenum">
              <a:rPr lang="en-GB" sz="1200">
                <a:cs typeface="Arial" charset="0"/>
              </a:rPr>
              <a:pPr eaLnBrk="1" hangingPunct="1"/>
              <a:t>45</a:t>
            </a:fld>
            <a:endParaRPr lang="en-GB" sz="1200">
              <a:cs typeface="Arial" charset="0"/>
            </a:endParaRPr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746125"/>
            <a:ext cx="4970462" cy="3729038"/>
          </a:xfrm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p</a:t>
            </a:r>
            <a:r>
              <a:rPr lang="en-GB" dirty="0" smtClean="0">
                <a:latin typeface="Times New Roman" charset="0"/>
              </a:rPr>
              <a:t>at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tins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pints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</p:txBody>
      </p:sp>
      <p:sp>
        <p:nvSpPr>
          <p:cNvPr id="1239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CE5FAB35-52F9-6749-BD8F-2D581C80CA53}" type="slidenum">
              <a:rPr lang="en-GB" sz="1200"/>
              <a:pPr eaLnBrk="1" hangingPunct="1"/>
              <a:t>46</a:t>
            </a:fld>
            <a:endParaRPr lang="en-GB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Times New Roman" charset="0"/>
              </a:rPr>
              <a:t>p</a:t>
            </a:r>
            <a:r>
              <a:rPr lang="en-GB" dirty="0" smtClean="0">
                <a:latin typeface="Times New Roman" charset="0"/>
              </a:rPr>
              <a:t>at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tins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Times New Roman" charset="0"/>
              </a:rPr>
              <a:t>stamp</a:t>
            </a:r>
            <a:endParaRPr lang="en-GB" dirty="0">
              <a:latin typeface="Times New Roman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Times New Roman" charset="0"/>
            </a:endParaRPr>
          </a:p>
        </p:txBody>
      </p:sp>
      <p:sp>
        <p:nvSpPr>
          <p:cNvPr id="1239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fld id="{CE5FAB35-52F9-6749-BD8F-2D581C80CA53}" type="slidenum">
              <a:rPr lang="en-GB" sz="1200"/>
              <a:pPr eaLnBrk="1" hangingPunct="1"/>
              <a:t>47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</p:grpSp>
      <p:sp>
        <p:nvSpPr>
          <p:cNvPr id="1607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1607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D3E77-F178-D643-A1CE-4FE3BBB58C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06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0C1CF-784B-694C-8F18-FBB43F5722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055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9BEEB-FE80-CE43-AAB6-0DD1A485CF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684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22ED8-B54F-AC43-B79A-BEA4DB9B0D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449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F5FD3-BC3A-DF48-8B80-52C0CC5F50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59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A8ADC-E7D9-094D-81F9-7CEF396D5A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29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1394A-BF6F-FB40-BA24-F45C06E2A6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34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908B1-8F42-1E46-B100-733D201D38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51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0816F-A845-8140-9095-767088725E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905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CC035-1182-884C-9BF4-ADAB3BABB0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952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69742-B7DC-9B4D-A41E-3550399746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710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GB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CC146-1134-1540-90A9-96F861F24C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1217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CEE51-A149-AC42-910C-93D7C326CD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0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32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1033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1034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1035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  <p:sp>
          <p:nvSpPr>
            <p:cNvPr id="1036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Times New Roman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5975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975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97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cs typeface="Arial" charset="0"/>
              </a:defRPr>
            </a:lvl1pPr>
          </a:lstStyle>
          <a:p>
            <a:pPr>
              <a:defRPr/>
            </a:pPr>
            <a:fld id="{DB53FF71-885E-F845-80E9-BD7F087B4E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8" r:id="rId12"/>
    <p:sldLayoutId id="2147483989" r:id="rId13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l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¡"/>
        <a:defRPr sz="27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l"/>
        <a:defRPr sz="23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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4356100" y="1412875"/>
            <a:ext cx="4392613" cy="2087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  <a:ea typeface="+mj-ea"/>
              </a:rPr>
              <a:t> </a:t>
            </a:r>
            <a:r>
              <a:rPr lang="en-GB" sz="3200" dirty="0" smtClean="0">
                <a:solidFill>
                  <a:schemeClr val="tx1"/>
                </a:solidFill>
                <a:ea typeface="+mj-ea"/>
              </a:rPr>
              <a:t>Learning to read!</a:t>
            </a:r>
            <a:endParaRPr lang="en-GB" sz="6600" dirty="0" smtClean="0">
              <a:solidFill>
                <a:schemeClr val="accent2"/>
              </a:solidFill>
              <a:latin typeface="Pickwick" pitchFamily="2" charset="0"/>
              <a:ea typeface="+mj-ea"/>
            </a:endParaRPr>
          </a:p>
        </p:txBody>
      </p:sp>
      <p:sp>
        <p:nvSpPr>
          <p:cNvPr id="17410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3573463"/>
            <a:ext cx="5861050" cy="2951162"/>
          </a:xfrm>
        </p:spPr>
        <p:txBody>
          <a:bodyPr/>
          <a:lstStyle/>
          <a:p>
            <a:pPr eaLnBrk="1" hangingPunct="1">
              <a:buFont typeface="Wingdings" charset="0"/>
              <a:buNone/>
            </a:pPr>
            <a:endParaRPr lang="en-GB" b="1" dirty="0">
              <a:latin typeface="Comic Sans MS" charset="0"/>
            </a:endParaRPr>
          </a:p>
          <a:p>
            <a:pPr eaLnBrk="1" hangingPunct="1">
              <a:buFont typeface="Wingdings" charset="0"/>
              <a:buNone/>
            </a:pPr>
            <a:endParaRPr lang="en-GB" b="1" dirty="0">
              <a:latin typeface="Comic Sans MS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dirty="0">
                <a:latin typeface="Calibri" charset="0"/>
                <a:cs typeface="Calibri" charset="0"/>
              </a:rPr>
              <a:t>Stephanie Austwick</a:t>
            </a:r>
          </a:p>
          <a:p>
            <a:pPr eaLnBrk="1" hangingPunct="1">
              <a:buFont typeface="Wingdings" charset="0"/>
              <a:buNone/>
            </a:pPr>
            <a:r>
              <a:rPr lang="en-GB" sz="1800" dirty="0">
                <a:latin typeface="Calibri" charset="0"/>
                <a:cs typeface="Calibri" charset="0"/>
              </a:rPr>
              <a:t>Independent Literacy Consultant</a:t>
            </a:r>
          </a:p>
          <a:p>
            <a:pPr eaLnBrk="1" hangingPunct="1">
              <a:buFont typeface="Wingdings" charset="0"/>
              <a:buNone/>
            </a:pPr>
            <a:endParaRPr lang="en-GB" sz="1800" b="1" dirty="0">
              <a:latin typeface="Comic Sans MS" charset="0"/>
            </a:endParaRPr>
          </a:p>
        </p:txBody>
      </p:sp>
      <p:pic>
        <p:nvPicPr>
          <p:cNvPr id="17411" name="Picture 9" descr="C:\Users\SAustwick\AppData\Local\Microsoft\Windows\Temporary Internet Files\Content.IE5\NQCT2PV0\MP9004423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373538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Calibri"/>
                <a:ea typeface="+mj-ea"/>
                <a:cs typeface="Calibri"/>
              </a:rPr>
              <a:t>Aims of this evening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57338"/>
            <a:ext cx="7772400" cy="4310062"/>
          </a:xfrm>
        </p:spPr>
        <p:txBody>
          <a:bodyPr/>
          <a:lstStyle/>
          <a:p>
            <a:pPr eaLnBrk="1" hangingPunct="1">
              <a:buFont typeface="Wingdings 3" charset="0"/>
              <a:buNone/>
            </a:pPr>
            <a:r>
              <a:rPr lang="en-GB" sz="2800" dirty="0">
                <a:latin typeface="Comic Sans MS" charset="0"/>
              </a:rPr>
              <a:t> </a:t>
            </a:r>
            <a:endParaRPr lang="en-GB" sz="2800" dirty="0">
              <a:latin typeface="Calibri" charset="0"/>
              <a:cs typeface="Calibri" charset="0"/>
            </a:endParaRPr>
          </a:p>
          <a:p>
            <a:pPr eaLnBrk="1" hangingPunct="1"/>
            <a:r>
              <a:rPr lang="en-GB" sz="2800" dirty="0">
                <a:latin typeface="Calibri" charset="0"/>
                <a:cs typeface="Calibri" charset="0"/>
              </a:rPr>
              <a:t>To explore the teaching of phonics and early </a:t>
            </a:r>
            <a:r>
              <a:rPr lang="en-GB" sz="2800" dirty="0" smtClean="0">
                <a:latin typeface="Calibri" charset="0"/>
                <a:cs typeface="Calibri" charset="0"/>
              </a:rPr>
              <a:t>reading (and writing) </a:t>
            </a:r>
            <a:r>
              <a:rPr lang="en-GB" sz="2800" dirty="0">
                <a:latin typeface="Calibri" charset="0"/>
                <a:cs typeface="Calibri" charset="0"/>
              </a:rPr>
              <a:t>in primary schools</a:t>
            </a:r>
            <a:r>
              <a:rPr lang="en-GB" sz="2800" dirty="0" smtClean="0">
                <a:latin typeface="Calibri" charset="0"/>
                <a:cs typeface="Calibri" charset="0"/>
              </a:rPr>
              <a:t>.</a:t>
            </a:r>
          </a:p>
          <a:p>
            <a:pPr marL="0" indent="0" eaLnBrk="1" hangingPunct="1">
              <a:buNone/>
            </a:pPr>
            <a:endParaRPr lang="en-GB" sz="2800" dirty="0" smtClean="0">
              <a:latin typeface="Calibri" charset="0"/>
              <a:cs typeface="Calibri" charset="0"/>
            </a:endParaRPr>
          </a:p>
          <a:p>
            <a:pPr eaLnBrk="1" hangingPunct="1"/>
            <a:r>
              <a:rPr lang="en-GB" sz="2800" dirty="0" smtClean="0">
                <a:latin typeface="Calibri" charset="0"/>
                <a:cs typeface="Calibri" charset="0"/>
              </a:rPr>
              <a:t>To consider the importance of comprehension in reading.</a:t>
            </a:r>
            <a:endParaRPr lang="en-GB" sz="2800" dirty="0">
              <a:latin typeface="Calibri" charset="0"/>
              <a:cs typeface="Calibri" charset="0"/>
            </a:endParaRPr>
          </a:p>
          <a:p>
            <a:pPr eaLnBrk="1" hangingPunct="1"/>
            <a:endParaRPr lang="en-GB" sz="2800" dirty="0">
              <a:latin typeface="Calibri" charset="0"/>
              <a:cs typeface="Calibri" charset="0"/>
            </a:endParaRPr>
          </a:p>
          <a:p>
            <a:pPr eaLnBrk="1" hangingPunct="1"/>
            <a:r>
              <a:rPr lang="en-GB" sz="2800" dirty="0">
                <a:latin typeface="Calibri" charset="0"/>
                <a:cs typeface="Calibri" charset="0"/>
              </a:rPr>
              <a:t>To consider how </a:t>
            </a:r>
            <a:r>
              <a:rPr lang="en-GB" sz="2800" dirty="0" smtClean="0">
                <a:latin typeface="Calibri" charset="0"/>
                <a:cs typeface="Calibri" charset="0"/>
              </a:rPr>
              <a:t>we can </a:t>
            </a:r>
            <a:r>
              <a:rPr lang="en-GB" sz="2800" dirty="0">
                <a:latin typeface="Calibri" charset="0"/>
                <a:cs typeface="Calibri" charset="0"/>
              </a:rPr>
              <a:t>support children in their learning.</a:t>
            </a:r>
          </a:p>
          <a:p>
            <a:pPr eaLnBrk="1" hangingPunct="1">
              <a:buFontTx/>
              <a:buNone/>
            </a:pPr>
            <a:r>
              <a:rPr lang="en-GB" sz="2800" dirty="0">
                <a:latin typeface="Comic Sans MS" charset="0"/>
              </a:rPr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nference Dogs in mud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53" r="-1730"/>
          <a:stretch/>
        </p:blipFill>
        <p:spPr>
          <a:xfrm>
            <a:off x="1907704" y="332656"/>
            <a:ext cx="5649970" cy="7069177"/>
          </a:xfrm>
        </p:spPr>
      </p:pic>
    </p:spTree>
    <p:extLst>
      <p:ext uri="{BB962C8B-B14F-4D97-AF65-F5344CB8AC3E}">
        <p14:creationId xmlns:p14="http://schemas.microsoft.com/office/powerpoint/2010/main" val="117879666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996952"/>
            <a:ext cx="8229600" cy="3876201"/>
          </a:xfrm>
        </p:spPr>
        <p:txBody>
          <a:bodyPr/>
          <a:lstStyle/>
          <a:p>
            <a:r>
              <a:rPr lang="en-US" sz="2800" dirty="0"/>
              <a:t>A growing number of studies show that promoting reading can have a major impact on children and adults and their future.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/>
              <a:t>Evidence suggests that reading for pleasure leads to increased attainment</a:t>
            </a:r>
            <a:r>
              <a:rPr lang="en-US" dirty="0"/>
              <a:t>.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Content Placeholder 4" descr="enjoying read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35" b="-635"/>
          <a:stretch>
            <a:fillRect/>
          </a:stretch>
        </p:blipFill>
        <p:spPr bwMode="auto">
          <a:xfrm>
            <a:off x="4355976" y="260648"/>
            <a:ext cx="4320480" cy="237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1" y="926353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+mj-lt"/>
              </a:rPr>
              <a:t>Why is learning to read so important?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9696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pPr marL="0" indent="0"/>
            <a:r>
              <a:rPr lang="en-US" sz="3200" dirty="0"/>
              <a:t>Reading: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496944" cy="5222205"/>
          </a:xfrm>
        </p:spPr>
        <p:txBody>
          <a:bodyPr/>
          <a:lstStyle/>
          <a:p>
            <a:r>
              <a:rPr lang="en-US" sz="2600" dirty="0" smtClean="0"/>
              <a:t>encourages thinking and develops curiosity</a:t>
            </a:r>
          </a:p>
          <a:p>
            <a:r>
              <a:rPr lang="en-US" sz="2600" dirty="0" smtClean="0"/>
              <a:t>expands vocabulary</a:t>
            </a:r>
          </a:p>
          <a:p>
            <a:r>
              <a:rPr lang="en-US" sz="2600" dirty="0"/>
              <a:t>i</a:t>
            </a:r>
            <a:r>
              <a:rPr lang="en-US" sz="2600" dirty="0" smtClean="0"/>
              <a:t>mproves writing skills and spelling </a:t>
            </a:r>
          </a:p>
          <a:p>
            <a:r>
              <a:rPr lang="en-US" sz="2600" dirty="0"/>
              <a:t>p</a:t>
            </a:r>
            <a:r>
              <a:rPr lang="en-US" sz="2600" dirty="0" smtClean="0"/>
              <a:t>rovides pleasure, relaxation and entertainment</a:t>
            </a:r>
          </a:p>
          <a:p>
            <a:r>
              <a:rPr lang="en-US" sz="2600" dirty="0"/>
              <a:t>d</a:t>
            </a:r>
            <a:r>
              <a:rPr lang="en-US" sz="2600" dirty="0" smtClean="0"/>
              <a:t>evelops general knowledge</a:t>
            </a:r>
          </a:p>
          <a:p>
            <a:r>
              <a:rPr lang="en-US" sz="2600" dirty="0"/>
              <a:t>i</a:t>
            </a:r>
            <a:r>
              <a:rPr lang="en-US" sz="2600" dirty="0" smtClean="0"/>
              <a:t>nspires and motivates </a:t>
            </a:r>
          </a:p>
          <a:p>
            <a:r>
              <a:rPr lang="en-US" sz="2600" dirty="0"/>
              <a:t>e</a:t>
            </a:r>
            <a:r>
              <a:rPr lang="en-US" sz="2600" dirty="0" smtClean="0"/>
              <a:t>nhances social skills</a:t>
            </a:r>
          </a:p>
          <a:p>
            <a:r>
              <a:rPr lang="en-US" sz="2600" dirty="0"/>
              <a:t>i</a:t>
            </a:r>
            <a:r>
              <a:rPr lang="en-US" sz="2600" dirty="0" smtClean="0"/>
              <a:t>mproves concentration</a:t>
            </a:r>
          </a:p>
          <a:p>
            <a:r>
              <a:rPr lang="en-US" sz="2600" dirty="0"/>
              <a:t>b</a:t>
            </a:r>
            <a:r>
              <a:rPr lang="en-US" sz="2600" dirty="0" smtClean="0"/>
              <a:t>uilds self-confidence</a:t>
            </a:r>
          </a:p>
          <a:p>
            <a:r>
              <a:rPr lang="en-US" sz="2600" dirty="0"/>
              <a:t>g</a:t>
            </a:r>
            <a:r>
              <a:rPr lang="en-US" sz="2600" dirty="0" smtClean="0"/>
              <a:t>ives a greater insight into human nature and decision-making</a:t>
            </a:r>
          </a:p>
          <a:p>
            <a:r>
              <a:rPr lang="en-US" sz="2600" dirty="0"/>
              <a:t>o</a:t>
            </a:r>
            <a:r>
              <a:rPr lang="en-US" sz="2600" dirty="0" smtClean="0"/>
              <a:t>pens doors to the world!                   </a:t>
            </a:r>
            <a:r>
              <a:rPr lang="en-US" sz="2600" dirty="0" smtClean="0"/>
              <a:t>and </a:t>
            </a:r>
            <a:r>
              <a:rPr lang="en-US" sz="2600" dirty="0" smtClean="0"/>
              <a:t>lots more…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51397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>
                <a:latin typeface="Calibri" charset="0"/>
              </a:rPr>
              <a:t>Learning to read involves 2 things:</a:t>
            </a:r>
          </a:p>
        </p:txBody>
      </p:sp>
      <p:sp>
        <p:nvSpPr>
          <p:cNvPr id="38914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altLang="ja-JP" sz="2800">
                <a:solidFill>
                  <a:srgbClr val="FF3300"/>
                </a:solidFill>
                <a:latin typeface="Calibri" charset="0"/>
                <a:cs typeface="Calibri" charset="0"/>
              </a:rPr>
              <a:t>word recognition</a:t>
            </a:r>
            <a:r>
              <a:rPr lang="en-GB" altLang="ja-JP" sz="2800">
                <a:latin typeface="Calibri" charset="0"/>
                <a:cs typeface="Calibri" charset="0"/>
              </a:rPr>
              <a:t> </a:t>
            </a:r>
            <a:endParaRPr lang="en-US" sz="2800">
              <a:latin typeface="Arial" charset="0"/>
            </a:endParaRPr>
          </a:p>
        </p:txBody>
      </p:sp>
      <p:sp>
        <p:nvSpPr>
          <p:cNvPr id="46082" name="Rectangle 3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>
              <a:buFont typeface="Wingdings" charset="0"/>
              <a:buNone/>
              <a:defRPr/>
            </a:pPr>
            <a:r>
              <a:rPr lang="en-GB" altLang="ja-JP" sz="2800" dirty="0" smtClean="0">
                <a:latin typeface="Calibri" charset="0"/>
                <a:cs typeface="Calibri" charset="0"/>
              </a:rPr>
              <a:t> </a:t>
            </a: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sz="2800" i="1" dirty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sz="2800" i="1" dirty="0" smtClean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sz="2800" i="1" dirty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sz="2800" i="1" dirty="0" smtClean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sz="2800" i="1" dirty="0">
              <a:latin typeface="Calibri" charset="0"/>
              <a:cs typeface="Calibri" charset="0"/>
            </a:endParaRPr>
          </a:p>
          <a:p>
            <a:pPr marL="0" indent="0" algn="ctr" eaLnBrk="1" hangingPunct="1">
              <a:buFont typeface="Wingdings" charset="0"/>
              <a:buNone/>
              <a:defRPr/>
            </a:pPr>
            <a:r>
              <a:rPr lang="en-GB" altLang="ja-JP" sz="2800" i="1" dirty="0" smtClean="0">
                <a:latin typeface="Calibri" charset="0"/>
                <a:cs typeface="Calibri" charset="0"/>
              </a:rPr>
              <a:t>d</a:t>
            </a:r>
            <a:r>
              <a:rPr lang="en-GB" altLang="ja-JP" sz="2800" i="1" dirty="0" smtClean="0">
                <a:latin typeface="Calibri" charset="0"/>
                <a:cs typeface="Calibri" charset="0"/>
              </a:rPr>
              <a:t>ecoding /</a:t>
            </a:r>
          </a:p>
          <a:p>
            <a:pPr marL="0" indent="0" algn="ctr" eaLnBrk="1" hangingPunct="1">
              <a:buFont typeface="Wingdings" charset="0"/>
              <a:buNone/>
              <a:defRPr/>
            </a:pPr>
            <a:r>
              <a:rPr lang="en-GB" altLang="ja-JP" sz="2800" i="1" dirty="0" smtClean="0">
                <a:latin typeface="Calibri" charset="0"/>
                <a:cs typeface="Calibri" charset="0"/>
              </a:rPr>
              <a:t>reading </a:t>
            </a:r>
            <a:r>
              <a:rPr lang="en-GB" altLang="ja-JP" sz="2800" i="1" dirty="0" smtClean="0">
                <a:latin typeface="Calibri" charset="0"/>
                <a:cs typeface="Calibri" charset="0"/>
              </a:rPr>
              <a:t>the words on the page</a:t>
            </a:r>
            <a:endParaRPr lang="en-GB" altLang="ja-JP" sz="2800" i="1" dirty="0">
              <a:latin typeface="Calibri" charset="0"/>
              <a:cs typeface="Calibri" charset="0"/>
            </a:endParaRPr>
          </a:p>
          <a:p>
            <a:pPr eaLnBrk="1" hangingPunct="1">
              <a:buFont typeface="Wingdings" charset="0"/>
              <a:buNone/>
              <a:defRPr/>
            </a:pPr>
            <a:endParaRPr lang="en-GB" sz="2800" i="1" dirty="0">
              <a:latin typeface="Calibri" charset="0"/>
              <a:cs typeface="Calibri" charset="0"/>
            </a:endParaRPr>
          </a:p>
          <a:p>
            <a:pPr eaLnBrk="1" hangingPunct="1">
              <a:defRPr/>
            </a:pPr>
            <a:endParaRPr lang="en-GB" sz="2800" i="1" dirty="0">
              <a:latin typeface="Calibri" charset="0"/>
              <a:cs typeface="Calibri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n-GB" sz="2800" dirty="0" smtClean="0">
                <a:latin typeface="Calibri" charset="0"/>
                <a:cs typeface="Calibri" charset="0"/>
              </a:rPr>
              <a:t>    </a:t>
            </a:r>
            <a:endParaRPr lang="en-GB" sz="2800" dirty="0">
              <a:latin typeface="Calibri" charset="0"/>
              <a:cs typeface="Calibri" charset="0"/>
            </a:endParaRPr>
          </a:p>
        </p:txBody>
      </p:sp>
      <p:sp>
        <p:nvSpPr>
          <p:cNvPr id="38916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4500563" y="1535113"/>
            <a:ext cx="4535487" cy="639762"/>
          </a:xfrm>
        </p:spPr>
        <p:txBody>
          <a:bodyPr/>
          <a:lstStyle/>
          <a:p>
            <a:pPr algn="ctr"/>
            <a:r>
              <a:rPr lang="en-GB" altLang="ja-JP" sz="2800">
                <a:solidFill>
                  <a:srgbClr val="FF3300"/>
                </a:solidFill>
                <a:latin typeface="Calibri" charset="0"/>
                <a:cs typeface="Calibri" charset="0"/>
              </a:rPr>
              <a:t>+   language comprehension</a:t>
            </a:r>
            <a:endParaRPr lang="en-US" sz="2800">
              <a:latin typeface="Arial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 smtClean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 smtClean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 smtClean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>
              <a:latin typeface="Calibri" charset="0"/>
              <a:cs typeface="Calibri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altLang="ja-JP" i="1" dirty="0" smtClean="0">
              <a:latin typeface="Calibri" charset="0"/>
              <a:cs typeface="Calibri" charset="0"/>
            </a:endParaRPr>
          </a:p>
          <a:p>
            <a:pPr marL="0" indent="0" algn="ctr" eaLnBrk="1" hangingPunct="1">
              <a:buFont typeface="Wingdings" charset="0"/>
              <a:buNone/>
              <a:defRPr/>
            </a:pPr>
            <a:r>
              <a:rPr lang="en-GB" altLang="ja-JP" sz="2800" i="1" dirty="0" smtClean="0">
                <a:latin typeface="Calibri" charset="0"/>
                <a:cs typeface="Calibri" charset="0"/>
              </a:rPr>
              <a:t>understanding </a:t>
            </a:r>
            <a:r>
              <a:rPr lang="en-GB" altLang="ja-JP" sz="2800" i="1" dirty="0">
                <a:latin typeface="Calibri" charset="0"/>
                <a:cs typeface="Calibri" charset="0"/>
              </a:rPr>
              <a:t>what you</a:t>
            </a:r>
          </a:p>
          <a:p>
            <a:pPr marL="0" indent="0" algn="ctr" eaLnBrk="1" hangingPunct="1">
              <a:buFont typeface="Wingdings" charset="0"/>
              <a:buNone/>
              <a:defRPr/>
            </a:pPr>
            <a:r>
              <a:rPr lang="en-GB" altLang="ja-JP" sz="2800" i="1" dirty="0" smtClean="0">
                <a:latin typeface="Calibri" charset="0"/>
                <a:cs typeface="Calibri" charset="0"/>
              </a:rPr>
              <a:t>have </a:t>
            </a:r>
            <a:r>
              <a:rPr lang="en-GB" altLang="ja-JP" sz="2800" i="1" dirty="0">
                <a:latin typeface="Calibri" charset="0"/>
                <a:cs typeface="Calibri" charset="0"/>
              </a:rPr>
              <a:t>read</a:t>
            </a:r>
          </a:p>
          <a:p>
            <a:pPr>
              <a:defRPr/>
            </a:pPr>
            <a:endParaRPr lang="en-US" dirty="0"/>
          </a:p>
        </p:txBody>
      </p:sp>
      <p:pic>
        <p:nvPicPr>
          <p:cNvPr id="38918" name="Picture 4" descr="open book 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45338">
            <a:off x="893763" y="2693988"/>
            <a:ext cx="3117850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5" descr="thinking ki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565400"/>
            <a:ext cx="351472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2553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716016" y="3429000"/>
            <a:ext cx="4427984" cy="3429000"/>
          </a:xfrm>
          <a:prstGeom prst="rect">
            <a:avLst/>
          </a:prstGeom>
          <a:solidFill>
            <a:srgbClr val="FFB2FF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716016" y="0"/>
            <a:ext cx="4427984" cy="3429000"/>
          </a:xfrm>
          <a:prstGeom prst="rect">
            <a:avLst/>
          </a:prstGeom>
          <a:solidFill>
            <a:schemeClr val="accent1"/>
          </a:solidFill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429000"/>
            <a:ext cx="4716016" cy="3429000"/>
          </a:xfrm>
          <a:prstGeom prst="rect">
            <a:avLst/>
          </a:prstGeom>
          <a:solidFill>
            <a:srgbClr val="CCFFCC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4716016" cy="3429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79512" y="476672"/>
            <a:ext cx="4032448" cy="565425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word </a:t>
            </a:r>
            <a:r>
              <a:rPr lang="en-US" dirty="0"/>
              <a:t>recognition </a:t>
            </a:r>
          </a:p>
          <a:p>
            <a:pPr marL="0" indent="0">
              <a:buNone/>
            </a:pPr>
            <a:r>
              <a:rPr lang="en-US" dirty="0"/>
              <a:t>                       + </a:t>
            </a:r>
          </a:p>
          <a:p>
            <a:pPr marL="0" indent="0">
              <a:buNone/>
            </a:pPr>
            <a:r>
              <a:rPr lang="en-US" dirty="0"/>
              <a:t>            language comp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</a:t>
            </a:r>
            <a:r>
              <a:rPr lang="en-US" dirty="0" smtClean="0"/>
              <a:t>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244280" cy="558224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</a:t>
            </a:r>
            <a:r>
              <a:rPr lang="en-US" dirty="0" smtClean="0"/>
              <a:t>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pic>
        <p:nvPicPr>
          <p:cNvPr id="7" name="Picture 6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02320" cy="702320"/>
          </a:xfrm>
          <a:prstGeom prst="rect">
            <a:avLst/>
          </a:prstGeom>
        </p:spPr>
      </p:pic>
      <p:pic>
        <p:nvPicPr>
          <p:cNvPr id="10" name="Picture 9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02320" cy="70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29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716016" y="3429000"/>
            <a:ext cx="4427984" cy="3429000"/>
          </a:xfrm>
          <a:prstGeom prst="rect">
            <a:avLst/>
          </a:prstGeom>
          <a:solidFill>
            <a:srgbClr val="FFB2FF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716016" y="0"/>
            <a:ext cx="4427984" cy="3429000"/>
          </a:xfrm>
          <a:prstGeom prst="rect">
            <a:avLst/>
          </a:prstGeom>
          <a:solidFill>
            <a:schemeClr val="accent1"/>
          </a:solidFill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429000"/>
            <a:ext cx="4716016" cy="3429000"/>
          </a:xfrm>
          <a:prstGeom prst="rect">
            <a:avLst/>
          </a:prstGeom>
          <a:solidFill>
            <a:srgbClr val="CCFFCC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4716016" cy="3429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79512" y="476672"/>
            <a:ext cx="4032448" cy="565425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word </a:t>
            </a:r>
            <a:r>
              <a:rPr lang="en-US" dirty="0"/>
              <a:t>recognition </a:t>
            </a:r>
          </a:p>
          <a:p>
            <a:pPr marL="0" indent="0">
              <a:buNone/>
            </a:pPr>
            <a:r>
              <a:rPr lang="en-US" dirty="0"/>
              <a:t>                       + </a:t>
            </a:r>
          </a:p>
          <a:p>
            <a:pPr marL="0" indent="0">
              <a:buNone/>
            </a:pPr>
            <a:r>
              <a:rPr lang="en-US" dirty="0"/>
              <a:t>            language comp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word recognition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language comp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244280" cy="558224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 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</a:t>
            </a:r>
            <a:r>
              <a:rPr lang="en-US" dirty="0" smtClean="0"/>
              <a:t>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pic>
        <p:nvPicPr>
          <p:cNvPr id="7" name="Picture 6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02320" cy="702320"/>
          </a:xfrm>
          <a:prstGeom prst="rect">
            <a:avLst/>
          </a:prstGeom>
        </p:spPr>
      </p:pic>
      <p:pic>
        <p:nvPicPr>
          <p:cNvPr id="10" name="Picture 9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02320" cy="702320"/>
          </a:xfrm>
          <a:prstGeom prst="rect">
            <a:avLst/>
          </a:prstGeom>
        </p:spPr>
      </p:pic>
      <p:pic>
        <p:nvPicPr>
          <p:cNvPr id="12" name="Picture 11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3056"/>
            <a:ext cx="703280" cy="706420"/>
          </a:xfrm>
          <a:prstGeom prst="rect">
            <a:avLst/>
          </a:prstGeom>
        </p:spPr>
      </p:pic>
      <p:pic>
        <p:nvPicPr>
          <p:cNvPr id="13" name="Picture 12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85184"/>
            <a:ext cx="703280" cy="70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244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716016" y="3429000"/>
            <a:ext cx="4427984" cy="3429000"/>
          </a:xfrm>
          <a:prstGeom prst="rect">
            <a:avLst/>
          </a:prstGeom>
          <a:solidFill>
            <a:srgbClr val="FFB2FF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716016" y="0"/>
            <a:ext cx="4427984" cy="3429000"/>
          </a:xfrm>
          <a:prstGeom prst="rect">
            <a:avLst/>
          </a:prstGeom>
          <a:solidFill>
            <a:schemeClr val="accent1"/>
          </a:solidFill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429000"/>
            <a:ext cx="4716016" cy="3429000"/>
          </a:xfrm>
          <a:prstGeom prst="rect">
            <a:avLst/>
          </a:prstGeom>
          <a:solidFill>
            <a:srgbClr val="CCFFCC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4716016" cy="3429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79512" y="476672"/>
            <a:ext cx="4032448" cy="565425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word </a:t>
            </a:r>
            <a:r>
              <a:rPr lang="en-US" dirty="0"/>
              <a:t>recognition </a:t>
            </a:r>
          </a:p>
          <a:p>
            <a:pPr marL="0" indent="0">
              <a:buNone/>
            </a:pPr>
            <a:r>
              <a:rPr lang="en-US" dirty="0"/>
              <a:t>                       + </a:t>
            </a:r>
          </a:p>
          <a:p>
            <a:pPr marL="0" indent="0">
              <a:buNone/>
            </a:pPr>
            <a:r>
              <a:rPr lang="en-US" dirty="0"/>
              <a:t>            language comp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word recognition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language comp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244280" cy="558224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  word </a:t>
            </a:r>
            <a:r>
              <a:rPr lang="en-US" dirty="0"/>
              <a:t>recognition</a:t>
            </a:r>
          </a:p>
          <a:p>
            <a:pPr marL="0" indent="0">
              <a:buNone/>
            </a:pPr>
            <a:r>
              <a:rPr lang="en-US" dirty="0"/>
              <a:t>         </a:t>
            </a:r>
            <a:r>
              <a:rPr lang="en-US" dirty="0" smtClean="0"/>
              <a:t> 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language comp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</a:t>
            </a:r>
            <a:r>
              <a:rPr lang="en-US" dirty="0" smtClean="0"/>
              <a:t>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pic>
        <p:nvPicPr>
          <p:cNvPr id="7" name="Picture 6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02320" cy="702320"/>
          </a:xfrm>
          <a:prstGeom prst="rect">
            <a:avLst/>
          </a:prstGeom>
        </p:spPr>
      </p:pic>
      <p:pic>
        <p:nvPicPr>
          <p:cNvPr id="9" name="Picture 8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76672"/>
            <a:ext cx="702320" cy="702320"/>
          </a:xfrm>
          <a:prstGeom prst="rect">
            <a:avLst/>
          </a:prstGeom>
        </p:spPr>
      </p:pic>
      <p:pic>
        <p:nvPicPr>
          <p:cNvPr id="10" name="Picture 9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02320" cy="702320"/>
          </a:xfrm>
          <a:prstGeom prst="rect">
            <a:avLst/>
          </a:prstGeom>
        </p:spPr>
      </p:pic>
      <p:pic>
        <p:nvPicPr>
          <p:cNvPr id="12" name="Picture 11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3056"/>
            <a:ext cx="703280" cy="706420"/>
          </a:xfrm>
          <a:prstGeom prst="rect">
            <a:avLst/>
          </a:prstGeom>
        </p:spPr>
      </p:pic>
      <p:pic>
        <p:nvPicPr>
          <p:cNvPr id="13" name="Picture 12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85184"/>
            <a:ext cx="703280" cy="706420"/>
          </a:xfrm>
          <a:prstGeom prst="rect">
            <a:avLst/>
          </a:prstGeom>
        </p:spPr>
      </p:pic>
      <p:pic>
        <p:nvPicPr>
          <p:cNvPr id="15" name="Picture 14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12776"/>
            <a:ext cx="703280" cy="70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281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716016" y="3429000"/>
            <a:ext cx="4427984" cy="3429000"/>
          </a:xfrm>
          <a:prstGeom prst="rect">
            <a:avLst/>
          </a:prstGeom>
          <a:solidFill>
            <a:srgbClr val="FFB2FF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716016" y="0"/>
            <a:ext cx="4427984" cy="3429000"/>
          </a:xfrm>
          <a:prstGeom prst="rect">
            <a:avLst/>
          </a:prstGeom>
          <a:solidFill>
            <a:schemeClr val="accent1"/>
          </a:solidFill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429000"/>
            <a:ext cx="4716016" cy="3429000"/>
          </a:xfrm>
          <a:prstGeom prst="rect">
            <a:avLst/>
          </a:prstGeom>
          <a:solidFill>
            <a:srgbClr val="CCFFCC"/>
          </a:solidFill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4716016" cy="3429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79512" y="476672"/>
            <a:ext cx="4032448" cy="565425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word </a:t>
            </a:r>
            <a:r>
              <a:rPr lang="en-US" dirty="0"/>
              <a:t>recognition </a:t>
            </a:r>
          </a:p>
          <a:p>
            <a:pPr marL="0" indent="0">
              <a:buNone/>
            </a:pPr>
            <a:r>
              <a:rPr lang="en-US" dirty="0"/>
              <a:t>                       + </a:t>
            </a:r>
          </a:p>
          <a:p>
            <a:pPr marL="0" indent="0">
              <a:buNone/>
            </a:pPr>
            <a:r>
              <a:rPr lang="en-US" dirty="0"/>
              <a:t>            language comp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word recognition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language comp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244280" cy="558224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  word </a:t>
            </a:r>
            <a:r>
              <a:rPr lang="en-US" dirty="0"/>
              <a:t>recognition</a:t>
            </a:r>
          </a:p>
          <a:p>
            <a:pPr marL="0" indent="0">
              <a:buNone/>
            </a:pPr>
            <a:r>
              <a:rPr lang="en-US" dirty="0"/>
              <a:t>         </a:t>
            </a:r>
            <a:r>
              <a:rPr lang="en-US" dirty="0" smtClean="0"/>
              <a:t> 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language comp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word </a:t>
            </a:r>
            <a:r>
              <a:rPr lang="en-US" dirty="0"/>
              <a:t>recognition</a:t>
            </a:r>
          </a:p>
          <a:p>
            <a:pPr marL="0" indent="0">
              <a:buNone/>
            </a:pPr>
            <a:r>
              <a:rPr lang="en-US" dirty="0"/>
              <a:t>          </a:t>
            </a:r>
            <a:r>
              <a:rPr lang="en-US" dirty="0" smtClean="0"/>
              <a:t>                +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language comp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  <p:pic>
        <p:nvPicPr>
          <p:cNvPr id="7" name="Picture 6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02320" cy="702320"/>
          </a:xfrm>
          <a:prstGeom prst="rect">
            <a:avLst/>
          </a:prstGeom>
        </p:spPr>
      </p:pic>
      <p:pic>
        <p:nvPicPr>
          <p:cNvPr id="8" name="Picture 7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85184"/>
            <a:ext cx="702320" cy="702320"/>
          </a:xfrm>
          <a:prstGeom prst="rect">
            <a:avLst/>
          </a:prstGeom>
        </p:spPr>
      </p:pic>
      <p:pic>
        <p:nvPicPr>
          <p:cNvPr id="9" name="Picture 8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76672"/>
            <a:ext cx="702320" cy="702320"/>
          </a:xfrm>
          <a:prstGeom prst="rect">
            <a:avLst/>
          </a:prstGeom>
        </p:spPr>
      </p:pic>
      <p:pic>
        <p:nvPicPr>
          <p:cNvPr id="10" name="Picture 9" descr="smily fa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02320" cy="702320"/>
          </a:xfrm>
          <a:prstGeom prst="rect">
            <a:avLst/>
          </a:prstGeom>
        </p:spPr>
      </p:pic>
      <p:pic>
        <p:nvPicPr>
          <p:cNvPr id="12" name="Picture 11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3056"/>
            <a:ext cx="703280" cy="706420"/>
          </a:xfrm>
          <a:prstGeom prst="rect">
            <a:avLst/>
          </a:prstGeom>
        </p:spPr>
      </p:pic>
      <p:pic>
        <p:nvPicPr>
          <p:cNvPr id="13" name="Picture 12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85184"/>
            <a:ext cx="703280" cy="706420"/>
          </a:xfrm>
          <a:prstGeom prst="rect">
            <a:avLst/>
          </a:prstGeom>
        </p:spPr>
      </p:pic>
      <p:pic>
        <p:nvPicPr>
          <p:cNvPr id="14" name="Picture 13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005064"/>
            <a:ext cx="703280" cy="706420"/>
          </a:xfrm>
          <a:prstGeom prst="rect">
            <a:avLst/>
          </a:prstGeom>
        </p:spPr>
      </p:pic>
      <p:pic>
        <p:nvPicPr>
          <p:cNvPr id="15" name="Picture 14" descr="sad fac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12776"/>
            <a:ext cx="703280" cy="70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00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2276475"/>
            <a:ext cx="5761038" cy="2808288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3600">
                <a:latin typeface="Calibri" charset="0"/>
                <a:cs typeface="Calibri" charset="0"/>
              </a:rPr>
              <a:t>Learning to read (and write)</a:t>
            </a:r>
          </a:p>
          <a:p>
            <a:pPr algn="l" eaLnBrk="1" hangingPunct="1">
              <a:lnSpc>
                <a:spcPct val="80000"/>
              </a:lnSpc>
              <a:buFont typeface="Wingdings" charset="0"/>
              <a:buNone/>
            </a:pPr>
            <a:endParaRPr lang="en-GB" sz="3600">
              <a:latin typeface="Calibri" charset="0"/>
              <a:cs typeface="Calibri" charset="0"/>
            </a:endParaRPr>
          </a:p>
          <a:p>
            <a:pPr algn="l"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3600">
                <a:latin typeface="Calibri" charset="0"/>
                <a:cs typeface="Calibri" charset="0"/>
              </a:rPr>
              <a:t>Do you remember what it was like? </a:t>
            </a:r>
          </a:p>
        </p:txBody>
      </p:sp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1403350" y="1916113"/>
            <a:ext cx="5607050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4284663" y="908050"/>
            <a:ext cx="2057400" cy="17526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3059113" y="4797425"/>
            <a:ext cx="1524000" cy="9144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1219200" y="1066800"/>
            <a:ext cx="685800" cy="1676400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5724525" y="4868863"/>
            <a:ext cx="2286000" cy="7620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2987675" y="2276475"/>
            <a:ext cx="1828800" cy="1524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1893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663" y="14489"/>
                </a:moveTo>
                <a:cubicBezTo>
                  <a:pt x="7346" y="13727"/>
                  <a:pt x="6536" y="12321"/>
                  <a:pt x="6536" y="10800"/>
                </a:cubicBezTo>
                <a:cubicBezTo>
                  <a:pt x="6536" y="8445"/>
                  <a:pt x="8445" y="6536"/>
                  <a:pt x="10800" y="6536"/>
                </a:cubicBezTo>
                <a:cubicBezTo>
                  <a:pt x="13154" y="6536"/>
                  <a:pt x="15064" y="8445"/>
                  <a:pt x="15064" y="10800"/>
                </a:cubicBezTo>
                <a:cubicBezTo>
                  <a:pt x="15064" y="12321"/>
                  <a:pt x="14253" y="13727"/>
                  <a:pt x="12936" y="14489"/>
                </a:cubicBezTo>
                <a:lnTo>
                  <a:pt x="16212" y="20145"/>
                </a:lnTo>
                <a:cubicBezTo>
                  <a:pt x="19546" y="18214"/>
                  <a:pt x="21600" y="14653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4653"/>
                  <a:pt x="2053" y="18214"/>
                  <a:pt x="5387" y="20145"/>
                </a:cubicBezTo>
                <a:lnTo>
                  <a:pt x="8663" y="1448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762000" y="3933825"/>
            <a:ext cx="1371600" cy="14478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6372225" y="2349500"/>
            <a:ext cx="1728788" cy="1655763"/>
          </a:xfrm>
          <a:prstGeom prst="donu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6" grpId="0" animBg="1"/>
      <p:bldP spid="33797" grpId="0" animBg="1"/>
      <p:bldP spid="33798" grpId="0" animBg="1"/>
      <p:bldP spid="33799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Arial"/>
                <a:ea typeface="+mj-ea"/>
                <a:cs typeface="Arial"/>
              </a:rPr>
              <a:t>Now you can read whole words</a:t>
            </a:r>
            <a:endParaRPr lang="en-GB" sz="3600" dirty="0" smtClean="0">
              <a:latin typeface="Arial"/>
              <a:ea typeface="+mj-ea"/>
              <a:cs typeface="Arial"/>
            </a:endParaRP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33400" y="1981200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1676400" y="1905000"/>
            <a:ext cx="381000" cy="990600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2362200" y="21336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1676400" y="3733800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457200" y="37338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381000" y="5181600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34826" name="AutoShape 10"/>
          <p:cNvSpPr>
            <a:spLocks noChangeArrowheads="1"/>
          </p:cNvSpPr>
          <p:nvPr/>
        </p:nvSpPr>
        <p:spPr bwMode="auto">
          <a:xfrm>
            <a:off x="3779912" y="4869160"/>
            <a:ext cx="381000" cy="990600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34827" name="AutoShape 11"/>
          <p:cNvSpPr>
            <a:spLocks noChangeArrowheads="1"/>
          </p:cNvSpPr>
          <p:nvPr/>
        </p:nvSpPr>
        <p:spPr bwMode="auto">
          <a:xfrm>
            <a:off x="6084168" y="5013176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8" name="AutoShape 12"/>
          <p:cNvSpPr>
            <a:spLocks noChangeArrowheads="1"/>
          </p:cNvSpPr>
          <p:nvPr/>
        </p:nvSpPr>
        <p:spPr bwMode="auto">
          <a:xfrm>
            <a:off x="4716016" y="5013176"/>
            <a:ext cx="914400" cy="914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1893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663" y="14489"/>
                </a:moveTo>
                <a:cubicBezTo>
                  <a:pt x="7346" y="13727"/>
                  <a:pt x="6536" y="12321"/>
                  <a:pt x="6536" y="10800"/>
                </a:cubicBezTo>
                <a:cubicBezTo>
                  <a:pt x="6536" y="8445"/>
                  <a:pt x="8445" y="6536"/>
                  <a:pt x="10800" y="6536"/>
                </a:cubicBezTo>
                <a:cubicBezTo>
                  <a:pt x="13154" y="6536"/>
                  <a:pt x="15064" y="8445"/>
                  <a:pt x="15064" y="10800"/>
                </a:cubicBezTo>
                <a:cubicBezTo>
                  <a:pt x="15064" y="12321"/>
                  <a:pt x="14253" y="13727"/>
                  <a:pt x="12936" y="14489"/>
                </a:cubicBezTo>
                <a:lnTo>
                  <a:pt x="16212" y="20145"/>
                </a:lnTo>
                <a:cubicBezTo>
                  <a:pt x="19546" y="18214"/>
                  <a:pt x="21600" y="14653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4653"/>
                  <a:pt x="2053" y="18214"/>
                  <a:pt x="5387" y="20145"/>
                </a:cubicBezTo>
                <a:lnTo>
                  <a:pt x="8663" y="1448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Donut 12"/>
          <p:cNvSpPr/>
          <p:nvPr/>
        </p:nvSpPr>
        <p:spPr>
          <a:xfrm>
            <a:off x="3059113" y="3500438"/>
            <a:ext cx="1008062" cy="936625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4283968" y="3717032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2267744" y="5085184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0" grpId="0" animBg="1"/>
      <p:bldP spid="34821" grpId="0" animBg="1"/>
      <p:bldP spid="34823" grpId="0" animBg="1"/>
      <p:bldP spid="34824" grpId="0" animBg="1"/>
      <p:bldP spid="34825" grpId="0" animBg="1"/>
      <p:bldP spid="34826" grpId="0" animBg="1"/>
      <p:bldP spid="34827" grpId="0" animBg="1"/>
      <p:bldP spid="34828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Now you can read whole sentences!</a:t>
            </a:r>
            <a:endParaRPr lang="en-US">
              <a:latin typeface="Arial" charset="0"/>
            </a:endParaRP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827584" y="1844824"/>
            <a:ext cx="1441450" cy="13684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4283968" y="2132856"/>
            <a:ext cx="1493838" cy="474662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6228184" y="1772816"/>
            <a:ext cx="285750" cy="1042988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Donut 5"/>
          <p:cNvSpPr/>
          <p:nvPr/>
        </p:nvSpPr>
        <p:spPr>
          <a:xfrm>
            <a:off x="2123728" y="3501008"/>
            <a:ext cx="863600" cy="792163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683568" y="5661248"/>
            <a:ext cx="804862" cy="411162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4716016" y="3429000"/>
            <a:ext cx="284163" cy="1042987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5-Point Star 14"/>
          <p:cNvSpPr/>
          <p:nvPr/>
        </p:nvSpPr>
        <p:spPr>
          <a:xfrm>
            <a:off x="5004048" y="5877272"/>
            <a:ext cx="287337" cy="287337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6948264" y="1772816"/>
            <a:ext cx="857250" cy="10160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611560" y="3573016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1979712" y="5517232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Donut 18"/>
          <p:cNvSpPr/>
          <p:nvPr/>
        </p:nvSpPr>
        <p:spPr>
          <a:xfrm>
            <a:off x="3635896" y="5373216"/>
            <a:ext cx="863600" cy="792163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Calibri"/>
                <a:ea typeface="+mj-ea"/>
                <a:cs typeface="Calibri"/>
              </a:rPr>
              <a:t>Knowing the terminology of phonics!</a:t>
            </a:r>
          </a:p>
        </p:txBody>
      </p:sp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12775"/>
            <a:ext cx="8458200" cy="46832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latin typeface="Calibri" charset="0"/>
                <a:cs typeface="Calibri" charset="0"/>
              </a:rPr>
              <a:t>phoneme      -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sound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latin typeface="Calibri" charset="0"/>
                <a:cs typeface="Calibri" charset="0"/>
              </a:rPr>
              <a:t>grapheme    - 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written form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latin typeface="Calibri" charset="0"/>
                <a:cs typeface="Calibri" charset="0"/>
              </a:rPr>
              <a:t>digraph         - 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2 letters = 1 sound e.g. 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  <a:cs typeface="Calibri" charset="0"/>
              </a:rPr>
              <a:t>ee</a:t>
            </a:r>
            <a:endParaRPr lang="en-GB" sz="2800" dirty="0" smtClean="0">
              <a:solidFill>
                <a:srgbClr val="FF0000"/>
              </a:solidFill>
              <a:latin typeface="Calibri" charset="0"/>
              <a:cs typeface="Calibri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solidFill>
                  <a:srgbClr val="000000"/>
                </a:solidFill>
                <a:latin typeface="Calibri" charset="0"/>
                <a:cs typeface="Calibri" charset="0"/>
              </a:rPr>
              <a:t>s</a:t>
            </a:r>
            <a:r>
              <a:rPr lang="en-GB" sz="2800" dirty="0" smtClean="0">
                <a:solidFill>
                  <a:srgbClr val="000000"/>
                </a:solidFill>
                <a:latin typeface="Calibri" charset="0"/>
                <a:cs typeface="Calibri" charset="0"/>
              </a:rPr>
              <a:t>plit digraph 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-   two letters – split up (magic e!)</a:t>
            </a:r>
            <a:endParaRPr lang="en-GB" sz="2800" dirty="0">
              <a:solidFill>
                <a:srgbClr val="FF0000"/>
              </a:solidFill>
              <a:latin typeface="Calibri" charset="0"/>
              <a:cs typeface="Calibri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>
                <a:latin typeface="Calibri" charset="0"/>
                <a:cs typeface="Calibri" charset="0"/>
              </a:rPr>
              <a:t>trigraph</a:t>
            </a:r>
            <a:r>
              <a:rPr lang="en-GB" sz="2800" dirty="0">
                <a:latin typeface="Calibri" charset="0"/>
                <a:cs typeface="Calibri" charset="0"/>
              </a:rPr>
              <a:t>        - 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3 letters = 1 sound  e.g. </a:t>
            </a:r>
            <a:r>
              <a:rPr lang="en-GB" sz="2800" dirty="0" err="1">
                <a:solidFill>
                  <a:srgbClr val="FF0000"/>
                </a:solidFill>
                <a:latin typeface="Calibri" charset="0"/>
                <a:cs typeface="Calibri" charset="0"/>
              </a:rPr>
              <a:t>igh</a:t>
            </a:r>
            <a:endParaRPr lang="en-GB" sz="2800" dirty="0">
              <a:solidFill>
                <a:srgbClr val="FF0000"/>
              </a:solidFill>
              <a:latin typeface="Calibri" charset="0"/>
              <a:cs typeface="Calibri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latin typeface="Calibri" charset="0"/>
                <a:cs typeface="Calibri" charset="0"/>
              </a:rPr>
              <a:t>segmenting - 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splitting up into phonemes (to spell)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>
                <a:latin typeface="Calibri" charset="0"/>
                <a:cs typeface="Calibri" charset="0"/>
              </a:rPr>
              <a:t>blending       -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running phonemes together (to read)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 smtClean="0">
                <a:latin typeface="Calibri" charset="0"/>
                <a:cs typeface="Calibri" charset="0"/>
              </a:rPr>
              <a:t>cvc</a:t>
            </a:r>
            <a:r>
              <a:rPr lang="en-GB" sz="2800" dirty="0" smtClean="0">
                <a:latin typeface="Calibri" charset="0"/>
                <a:cs typeface="Calibri" charset="0"/>
              </a:rPr>
              <a:t> </a:t>
            </a:r>
            <a:r>
              <a:rPr lang="en-GB" sz="2800" dirty="0">
                <a:latin typeface="Calibri" charset="0"/>
                <a:cs typeface="Calibri" charset="0"/>
              </a:rPr>
              <a:t>words     -   </a:t>
            </a:r>
            <a:r>
              <a:rPr lang="en-GB" sz="2800" dirty="0">
                <a:solidFill>
                  <a:srgbClr val="FF0000"/>
                </a:solidFill>
                <a:latin typeface="Calibri" charset="0"/>
                <a:cs typeface="Calibri" charset="0"/>
              </a:rPr>
              <a:t>consonant/vowel/consonant  e.g.  c-a-t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GB" sz="2800" dirty="0" smtClean="0">
                <a:latin typeface="Calibri" charset="0"/>
                <a:cs typeface="Calibri" charset="0"/>
              </a:rPr>
              <a:t>syllables       -   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chunks of a word e.g. yes-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  <a:cs typeface="Calibri" charset="0"/>
              </a:rPr>
              <a:t>ter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-day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GB" sz="2800" dirty="0">
                <a:solidFill>
                  <a:srgbClr val="000000"/>
                </a:solidFill>
                <a:latin typeface="Calibri" charset="0"/>
                <a:cs typeface="Calibri" charset="0"/>
              </a:rPr>
              <a:t>t</a:t>
            </a:r>
            <a:r>
              <a:rPr lang="en-GB" sz="2800" dirty="0" smtClean="0">
                <a:solidFill>
                  <a:srgbClr val="000000"/>
                </a:solidFill>
                <a:latin typeface="Calibri" charset="0"/>
                <a:cs typeface="Calibri" charset="0"/>
              </a:rPr>
              <a:t>ricky words 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– words that you DON</a:t>
            </a:r>
            <a:r>
              <a:rPr lang="fr-FR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’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  <a:cs typeface="Calibri" charset="0"/>
              </a:rPr>
              <a:t>T sound out, e.g. to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3600" dirty="0">
              <a:latin typeface="Calibri" charset="0"/>
              <a:cs typeface="Calibri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3600" dirty="0">
              <a:latin typeface="Comic Sans MS" charset="0"/>
            </a:endParaRP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268413"/>
            <a:ext cx="6872287" cy="2286000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Calibri"/>
                <a:ea typeface="+mj-ea"/>
                <a:cs typeface="Calibri"/>
              </a:rPr>
              <a:t>Why is English</a:t>
            </a:r>
            <a:br>
              <a:rPr lang="en-GB" dirty="0" smtClean="0">
                <a:latin typeface="Calibri"/>
                <a:ea typeface="+mj-ea"/>
                <a:cs typeface="Calibri"/>
              </a:rPr>
            </a:br>
            <a:r>
              <a:rPr lang="en-GB" dirty="0" smtClean="0">
                <a:latin typeface="Calibri"/>
                <a:ea typeface="+mj-ea"/>
                <a:cs typeface="Calibri"/>
              </a:rPr>
              <a:t> so hard?</a:t>
            </a:r>
            <a:br>
              <a:rPr lang="en-GB" dirty="0" smtClean="0">
                <a:latin typeface="Calibri"/>
                <a:ea typeface="+mj-ea"/>
                <a:cs typeface="Calibri"/>
              </a:rPr>
            </a:br>
            <a:endParaRPr lang="en-GB" dirty="0" smtClean="0">
              <a:latin typeface="Calibri"/>
              <a:ea typeface="+mj-ea"/>
              <a:cs typeface="Calibri"/>
            </a:endParaRPr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331913" y="1412875"/>
            <a:ext cx="4876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alibri" charset="0"/>
              </a:rPr>
              <a:t>The main problems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12776"/>
            <a:ext cx="7772400" cy="5184576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defRPr/>
            </a:pPr>
            <a:r>
              <a:rPr lang="en-GB" sz="2800" dirty="0">
                <a:latin typeface="Calibri" charset="0"/>
              </a:rPr>
              <a:t>There are only 26 </a:t>
            </a:r>
            <a:r>
              <a:rPr lang="en-GB" sz="2800" dirty="0" smtClean="0">
                <a:latin typeface="Calibri" charset="0"/>
              </a:rPr>
              <a:t>letters in our alphabet  </a:t>
            </a:r>
          </a:p>
          <a:p>
            <a:pPr marL="0" indent="0" algn="ctr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800" dirty="0" smtClean="0">
                <a:latin typeface="Calibri" charset="0"/>
              </a:rPr>
              <a:t> </a:t>
            </a:r>
            <a:r>
              <a:rPr lang="en-GB" sz="2800" b="1" dirty="0" smtClean="0">
                <a:solidFill>
                  <a:srgbClr val="FF0000"/>
                </a:solidFill>
                <a:latin typeface="Calibri" charset="0"/>
              </a:rPr>
              <a:t>BUT</a:t>
            </a:r>
          </a:p>
          <a:p>
            <a:pPr marL="533400" indent="-533400" eaLnBrk="1" hangingPunct="1">
              <a:lnSpc>
                <a:spcPct val="80000"/>
              </a:lnSpc>
              <a:defRPr/>
            </a:pPr>
            <a:r>
              <a:rPr lang="en-GB" sz="2800" dirty="0" smtClean="0">
                <a:latin typeface="Calibri" charset="0"/>
              </a:rPr>
              <a:t>We need to make </a:t>
            </a:r>
            <a:r>
              <a:rPr lang="en-GB" sz="2800" dirty="0">
                <a:latin typeface="Calibri" charset="0"/>
              </a:rPr>
              <a:t>44 sounds </a:t>
            </a:r>
            <a:r>
              <a:rPr lang="en-GB" sz="2800" dirty="0" smtClean="0">
                <a:latin typeface="Calibri" charset="0"/>
              </a:rPr>
              <a:t>(or</a:t>
            </a:r>
            <a:r>
              <a:rPr lang="ja-JP" altLang="en-GB" sz="2800" dirty="0" smtClean="0">
                <a:latin typeface="Calibri" charset="0"/>
              </a:rPr>
              <a:t>‘</a:t>
            </a:r>
            <a:r>
              <a:rPr lang="en-GB" altLang="ja-JP" sz="2800" dirty="0" smtClean="0">
                <a:latin typeface="Calibri" charset="0"/>
              </a:rPr>
              <a:t>phonemes</a:t>
            </a:r>
            <a:r>
              <a:rPr lang="ja-JP" altLang="en-GB" sz="2800" dirty="0" smtClean="0">
                <a:latin typeface="Calibri" charset="0"/>
              </a:rPr>
              <a:t>’</a:t>
            </a:r>
            <a:r>
              <a:rPr lang="en-GB" altLang="ja-JP" sz="2800" dirty="0" smtClean="0">
                <a:latin typeface="Calibri" charset="0"/>
              </a:rPr>
              <a:t>)   in the English language                                               -  we haven’t got enough letters!</a:t>
            </a:r>
          </a:p>
          <a:p>
            <a:pPr marL="0" indent="0" algn="ctr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altLang="ja-JP" sz="2800" b="1" dirty="0" smtClean="0">
                <a:solidFill>
                  <a:srgbClr val="FF0000"/>
                </a:solidFill>
                <a:latin typeface="Calibri" charset="0"/>
              </a:rPr>
              <a:t>SO</a:t>
            </a:r>
          </a:p>
          <a:p>
            <a:pPr marL="533400" indent="-533400" eaLnBrk="1" hangingPunct="1">
              <a:lnSpc>
                <a:spcPct val="80000"/>
              </a:lnSpc>
              <a:defRPr/>
            </a:pPr>
            <a:r>
              <a:rPr lang="en-GB" altLang="ja-JP" sz="2800" dirty="0">
                <a:latin typeface="Calibri" charset="0"/>
              </a:rPr>
              <a:t>W</a:t>
            </a:r>
            <a:r>
              <a:rPr lang="en-GB" altLang="ja-JP" sz="2800" dirty="0" smtClean="0">
                <a:latin typeface="Calibri" charset="0"/>
              </a:rPr>
              <a:t>e have to use pairs or groups of letters together to represent the other sounds.</a:t>
            </a:r>
          </a:p>
          <a:p>
            <a:pPr marL="533400" indent="-533400" eaLnBrk="1" hangingPunct="1">
              <a:lnSpc>
                <a:spcPct val="80000"/>
              </a:lnSpc>
              <a:defRPr/>
            </a:pPr>
            <a:endParaRPr lang="en-GB" altLang="ja-JP" sz="2800" dirty="0">
              <a:latin typeface="Calibri" charset="0"/>
            </a:endParaRPr>
          </a:p>
          <a:p>
            <a:pPr marL="533400" indent="-533400" eaLnBrk="1" hangingPunct="1">
              <a:lnSpc>
                <a:spcPct val="80000"/>
              </a:lnSpc>
              <a:defRPr/>
            </a:pPr>
            <a:r>
              <a:rPr lang="en-GB" altLang="ja-JP" sz="2800" dirty="0" smtClean="0">
                <a:latin typeface="Calibri" charset="0"/>
              </a:rPr>
              <a:t>There are lots of rules – but most of them can be broken!</a:t>
            </a:r>
          </a:p>
          <a:p>
            <a:pPr marL="533400" indent="-533400" eaLnBrk="1" hangingPunct="1">
              <a:lnSpc>
                <a:spcPct val="80000"/>
              </a:lnSpc>
              <a:defRPr/>
            </a:pPr>
            <a:endParaRPr lang="en-GB" altLang="ja-JP" sz="2800" dirty="0">
              <a:latin typeface="Calibri" charset="0"/>
            </a:endParaRPr>
          </a:p>
          <a:p>
            <a:pPr marL="533400" indent="-533400" eaLnBrk="1" hangingPunct="1">
              <a:lnSpc>
                <a:spcPct val="80000"/>
              </a:lnSpc>
              <a:defRPr/>
            </a:pPr>
            <a:r>
              <a:rPr lang="en-GB" altLang="ja-JP" sz="2800" dirty="0" smtClean="0">
                <a:latin typeface="Calibri" charset="0"/>
              </a:rPr>
              <a:t>English is not a phonetic language.</a:t>
            </a:r>
          </a:p>
          <a:p>
            <a:pPr marL="533400" indent="-533400" eaLnBrk="1" hangingPunct="1">
              <a:lnSpc>
                <a:spcPct val="80000"/>
              </a:lnSpc>
              <a:defRPr/>
            </a:pPr>
            <a:endParaRPr lang="en-GB" altLang="ja-JP" sz="2800" dirty="0">
              <a:latin typeface="Calibri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AutoNum type="arabicPlain" startAt="2"/>
              <a:defRPr/>
            </a:pPr>
            <a:endParaRPr lang="en-GB" sz="2800" dirty="0">
              <a:latin typeface="Comic Sans MS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AutoNum type="arabicPlain" startAt="2"/>
              <a:defRPr/>
            </a:pPr>
            <a:endParaRPr lang="en-GB" sz="2800" dirty="0">
              <a:latin typeface="Comic Sans MS" charset="0"/>
            </a:endParaRP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747713" y="3708400"/>
            <a:ext cx="777240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33400" indent="-533400">
              <a:spcBef>
                <a:spcPct val="20000"/>
              </a:spcBef>
            </a:pPr>
            <a:endParaRPr lang="en-US" sz="440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alibri" charset="0"/>
              </a:rPr>
              <a:t>Also…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341438"/>
            <a:ext cx="8134350" cy="44640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latin typeface="Calibri" charset="0"/>
              </a:rPr>
              <a:t>Some </a:t>
            </a:r>
            <a:r>
              <a:rPr lang="en-GB" sz="2800" dirty="0">
                <a:latin typeface="Calibri" charset="0"/>
              </a:rPr>
              <a:t>phonemes can be written in many different ways </a:t>
            </a:r>
            <a:r>
              <a:rPr lang="en-GB" sz="2800" dirty="0" smtClean="0">
                <a:latin typeface="Calibri" charset="0"/>
              </a:rPr>
              <a:t>  </a:t>
            </a: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800" dirty="0">
                <a:latin typeface="Calibri" charset="0"/>
              </a:rPr>
              <a:t> </a:t>
            </a:r>
            <a:r>
              <a:rPr lang="en-GB" sz="2800" dirty="0" smtClean="0">
                <a:latin typeface="Calibri" charset="0"/>
              </a:rPr>
              <a:t>   e.g</a:t>
            </a:r>
            <a:r>
              <a:rPr lang="en-GB" sz="2800" dirty="0">
                <a:latin typeface="Calibri" charset="0"/>
              </a:rPr>
              <a:t>. </a:t>
            </a:r>
            <a:r>
              <a:rPr lang="en-GB" sz="2800" dirty="0" smtClean="0">
                <a:latin typeface="Calibri" charset="0"/>
              </a:rPr>
              <a:t>  </a:t>
            </a:r>
            <a:r>
              <a:rPr lang="en-GB" sz="2800" dirty="0" err="1">
                <a:solidFill>
                  <a:srgbClr val="FF0000"/>
                </a:solidFill>
                <a:latin typeface="Calibri" charset="0"/>
              </a:rPr>
              <a:t>e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</a:rPr>
              <a:t>e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</a:rPr>
              <a:t> (tree)   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</a:rPr>
              <a:t>ea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</a:rPr>
              <a:t> (read)   e (he)   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</a:rPr>
              <a:t>e_e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</a:rPr>
              <a:t> (here) …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800" dirty="0">
              <a:solidFill>
                <a:srgbClr val="FF0000"/>
              </a:solidFill>
              <a:latin typeface="Calibri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latin typeface="Calibri" charset="0"/>
              </a:rPr>
              <a:t>Some </a:t>
            </a:r>
            <a:r>
              <a:rPr lang="en-GB" sz="2800" dirty="0">
                <a:latin typeface="Calibri" charset="0"/>
              </a:rPr>
              <a:t>letters </a:t>
            </a:r>
            <a:r>
              <a:rPr lang="en-GB" sz="2800" dirty="0" smtClean="0">
                <a:latin typeface="Calibri" charset="0"/>
              </a:rPr>
              <a:t>can be used to make </a:t>
            </a:r>
            <a:r>
              <a:rPr lang="en-GB" sz="2800" dirty="0">
                <a:latin typeface="Calibri" charset="0"/>
              </a:rPr>
              <a:t>different sounds </a:t>
            </a:r>
            <a:endParaRPr lang="en-GB" sz="2800" dirty="0" smtClean="0">
              <a:latin typeface="Calibri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800" dirty="0">
                <a:latin typeface="Calibri" charset="0"/>
              </a:rPr>
              <a:t> </a:t>
            </a:r>
            <a:r>
              <a:rPr lang="en-GB" sz="2800" dirty="0" smtClean="0">
                <a:latin typeface="Calibri" charset="0"/>
              </a:rPr>
              <a:t>   e.g</a:t>
            </a:r>
            <a:r>
              <a:rPr lang="en-GB" sz="2800" dirty="0">
                <a:latin typeface="Calibri" charset="0"/>
              </a:rPr>
              <a:t>.  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</a:rPr>
              <a:t>c (cat, mice)   g (go, giant)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800" dirty="0">
              <a:solidFill>
                <a:srgbClr val="FF0000"/>
              </a:solidFill>
              <a:latin typeface="Calibri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latin typeface="Calibri" charset="0"/>
              </a:rPr>
              <a:t>Some </a:t>
            </a:r>
            <a:r>
              <a:rPr lang="en-GB" sz="2800" dirty="0">
                <a:latin typeface="Calibri" charset="0"/>
              </a:rPr>
              <a:t>combinations of letters </a:t>
            </a:r>
            <a:r>
              <a:rPr lang="en-GB" sz="2800" dirty="0" smtClean="0">
                <a:latin typeface="Calibri" charset="0"/>
              </a:rPr>
              <a:t>can make </a:t>
            </a:r>
            <a:r>
              <a:rPr lang="en-GB" sz="2800" dirty="0">
                <a:latin typeface="Calibri" charset="0"/>
              </a:rPr>
              <a:t>different sounds   </a:t>
            </a:r>
            <a:endParaRPr lang="en-GB" sz="2800" dirty="0" smtClean="0">
              <a:latin typeface="Calibri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800" dirty="0">
                <a:latin typeface="Calibri" charset="0"/>
              </a:rPr>
              <a:t> </a:t>
            </a:r>
            <a:r>
              <a:rPr lang="en-GB" sz="2800" dirty="0" smtClean="0">
                <a:latin typeface="Calibri" charset="0"/>
              </a:rPr>
              <a:t>   e.g</a:t>
            </a:r>
            <a:r>
              <a:rPr lang="en-GB" sz="2800" dirty="0">
                <a:latin typeface="Calibri" charset="0"/>
              </a:rPr>
              <a:t>.  </a:t>
            </a:r>
            <a:r>
              <a:rPr lang="en-GB" sz="2800" dirty="0" err="1" smtClean="0">
                <a:solidFill>
                  <a:srgbClr val="FF0000"/>
                </a:solidFill>
                <a:latin typeface="Calibri" charset="0"/>
              </a:rPr>
              <a:t>ough</a:t>
            </a:r>
            <a:r>
              <a:rPr lang="en-GB" sz="2800" dirty="0" smtClean="0">
                <a:solidFill>
                  <a:srgbClr val="FF0000"/>
                </a:solidFill>
                <a:latin typeface="Calibri" charset="0"/>
              </a:rPr>
              <a:t> ( though, through, tough, thought)</a:t>
            </a: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800" dirty="0">
              <a:latin typeface="Calibri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>
                <a:latin typeface="Calibri" charset="0"/>
              </a:rPr>
              <a:t>Sometimes knowledge of phonics isn’t enough.</a:t>
            </a: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800" dirty="0" smtClean="0">
              <a:solidFill>
                <a:srgbClr val="FF0000"/>
              </a:solidFill>
              <a:latin typeface="Calibri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800" dirty="0">
              <a:solidFill>
                <a:srgbClr val="FF0000"/>
              </a:solidFill>
              <a:latin typeface="Calibri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800" dirty="0">
              <a:solidFill>
                <a:srgbClr val="FF0000"/>
              </a:solidFill>
              <a:latin typeface="Calibri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AutoNum type="arabicPlain" startAt="2"/>
              <a:defRPr/>
            </a:pPr>
            <a:endParaRPr lang="en-GB" sz="2800" dirty="0">
              <a:latin typeface="Comic Sans MS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AutoNum type="arabicPlain" startAt="2"/>
              <a:defRPr/>
            </a:pPr>
            <a:endParaRPr lang="en-GB" sz="2800" dirty="0">
              <a:latin typeface="Comic Sans MS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AutoNum type="arabicPlain" startAt="2"/>
              <a:defRPr/>
            </a:pPr>
            <a:endParaRPr lang="en-GB" sz="2800" dirty="0">
              <a:latin typeface="Comic Sans MS" charset="0"/>
            </a:endParaRP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747713" y="3708400"/>
            <a:ext cx="777240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33400" indent="-533400">
              <a:spcBef>
                <a:spcPct val="20000"/>
              </a:spcBef>
            </a:pPr>
            <a:endParaRPr lang="en-US" sz="440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6000">
                <a:latin typeface="Calibri" charset="0"/>
              </a:rPr>
              <a:t>Reading Test!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060848"/>
            <a:ext cx="8348662" cy="4797152"/>
          </a:xfrm>
        </p:spPr>
        <p:txBody>
          <a:bodyPr/>
          <a:lstStyle/>
          <a:p>
            <a:pPr eaLnBrk="1" hangingPunct="1"/>
            <a:r>
              <a:rPr lang="en-GB" sz="3600" dirty="0" err="1">
                <a:latin typeface="Calibri" charset="0"/>
              </a:rPr>
              <a:t>b</a:t>
            </a:r>
            <a:r>
              <a:rPr lang="en-GB" sz="3600" dirty="0" err="1" smtClean="0">
                <a:latin typeface="Calibri" charset="0"/>
              </a:rPr>
              <a:t>roasted</a:t>
            </a:r>
            <a:endParaRPr lang="en-GB" sz="3600" dirty="0">
              <a:latin typeface="Calibri" charset="0"/>
            </a:endParaRPr>
          </a:p>
          <a:p>
            <a:pPr eaLnBrk="1" hangingPunct="1"/>
            <a:r>
              <a:rPr lang="en-GB" sz="3600" dirty="0" err="1">
                <a:latin typeface="Calibri" charset="0"/>
              </a:rPr>
              <a:t>p</a:t>
            </a:r>
            <a:r>
              <a:rPr lang="en-GB" sz="3600" dirty="0" err="1" smtClean="0">
                <a:latin typeface="Calibri" charset="0"/>
              </a:rPr>
              <a:t>hostiggle</a:t>
            </a:r>
            <a:endParaRPr lang="en-GB" sz="3600" dirty="0">
              <a:latin typeface="Calibri" charset="0"/>
            </a:endParaRPr>
          </a:p>
          <a:p>
            <a:pPr eaLnBrk="1" hangingPunct="1"/>
            <a:r>
              <a:rPr lang="en-GB" sz="3600" dirty="0" err="1">
                <a:latin typeface="Calibri" charset="0"/>
              </a:rPr>
              <a:t>s</a:t>
            </a:r>
            <a:r>
              <a:rPr lang="en-GB" sz="3600" dirty="0" err="1" smtClean="0">
                <a:latin typeface="Calibri" charset="0"/>
              </a:rPr>
              <a:t>teelornation</a:t>
            </a:r>
            <a:endParaRPr lang="en-GB" sz="3600" dirty="0">
              <a:latin typeface="Calibri" charset="0"/>
            </a:endParaRPr>
          </a:p>
          <a:p>
            <a:pPr eaLnBrk="1" hangingPunct="1"/>
            <a:r>
              <a:rPr lang="en-GB" sz="3600" dirty="0">
                <a:latin typeface="Calibri" charset="0"/>
              </a:rPr>
              <a:t>e</a:t>
            </a:r>
            <a:r>
              <a:rPr lang="en-GB" sz="3600" dirty="0" smtClean="0">
                <a:latin typeface="Calibri" charset="0"/>
              </a:rPr>
              <a:t>nough</a:t>
            </a:r>
          </a:p>
          <a:p>
            <a:pPr eaLnBrk="1" hangingPunct="1"/>
            <a:endParaRPr lang="en-GB" sz="3600" dirty="0">
              <a:latin typeface="Calibri" charset="0"/>
            </a:endParaRPr>
          </a:p>
          <a:p>
            <a:pPr eaLnBrk="1" hangingPunct="1"/>
            <a:endParaRPr lang="en-GB" sz="60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268413"/>
            <a:ext cx="6872287" cy="2286000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Calibri"/>
                <a:ea typeface="+mj-ea"/>
                <a:cs typeface="Calibri"/>
              </a:rPr>
              <a:t>The Reading Journey</a:t>
            </a:r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331913" y="1412875"/>
            <a:ext cx="4876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122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alibri" charset="0"/>
              </a:rPr>
              <a:t>The 3 stages of reading development</a:t>
            </a:r>
            <a:r>
              <a:rPr lang="en-GB">
                <a:latin typeface="Arial" charset="0"/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385445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3000" dirty="0" smtClean="0">
                <a:latin typeface="Calibri"/>
                <a:ea typeface="+mn-ea"/>
                <a:cs typeface="Calibri"/>
              </a:rPr>
              <a:t>1. Getting ready to read – play, experience, talk</a:t>
            </a:r>
          </a:p>
          <a:p>
            <a:pPr marL="514350" indent="-514350" eaLnBrk="1" hangingPunct="1">
              <a:buAutoNum type="arabicPeriod"/>
              <a:defRPr/>
            </a:pPr>
            <a:endParaRPr lang="en-GB" sz="3000" dirty="0">
              <a:latin typeface="Calibri"/>
              <a:ea typeface="+mn-ea"/>
              <a:cs typeface="Calibri"/>
            </a:endParaRPr>
          </a:p>
          <a:p>
            <a:pPr marL="0" indent="0" eaLnBrk="1" hangingPunct="1">
              <a:buNone/>
              <a:defRPr/>
            </a:pPr>
            <a:r>
              <a:rPr lang="en-GB" sz="3000" dirty="0" smtClean="0">
                <a:latin typeface="Calibri"/>
                <a:ea typeface="+mn-ea"/>
                <a:cs typeface="Calibri"/>
              </a:rPr>
              <a:t>2. Learning to read - phonics and early reading skills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3000" dirty="0" smtClean="0">
              <a:latin typeface="Calibri"/>
              <a:ea typeface="+mn-ea"/>
              <a:cs typeface="Calibri"/>
            </a:endParaRPr>
          </a:p>
          <a:p>
            <a:pPr marL="0" indent="0" eaLnBrk="1" hangingPunct="1">
              <a:buNone/>
              <a:defRPr/>
            </a:pPr>
            <a:r>
              <a:rPr lang="en-GB" sz="3000" dirty="0" smtClean="0">
                <a:latin typeface="Calibri"/>
                <a:ea typeface="+mn-ea"/>
                <a:cs typeface="Calibri"/>
              </a:rPr>
              <a:t>3. </a:t>
            </a:r>
            <a:r>
              <a:rPr lang="en-GB" sz="3000" dirty="0" smtClean="0">
                <a:latin typeface="Calibri"/>
                <a:ea typeface="+mn-ea"/>
                <a:cs typeface="Calibri"/>
              </a:rPr>
              <a:t>Developing comprehension, confidence and</a:t>
            </a:r>
          </a:p>
          <a:p>
            <a:pPr marL="0" indent="0" eaLnBrk="1" hangingPunct="1">
              <a:buNone/>
              <a:defRPr/>
            </a:pPr>
            <a:r>
              <a:rPr lang="en-GB" sz="3000" dirty="0">
                <a:latin typeface="Calibri"/>
                <a:ea typeface="+mn-ea"/>
                <a:cs typeface="Calibri"/>
              </a:rPr>
              <a:t> </a:t>
            </a:r>
            <a:r>
              <a:rPr lang="en-GB" sz="3000" dirty="0" smtClean="0">
                <a:latin typeface="Calibri"/>
                <a:ea typeface="+mn-ea"/>
                <a:cs typeface="Calibri"/>
              </a:rPr>
              <a:t>  </a:t>
            </a:r>
            <a:r>
              <a:rPr lang="en-GB" sz="3000" dirty="0" smtClean="0">
                <a:latin typeface="Calibri"/>
                <a:ea typeface="+mn-ea"/>
                <a:cs typeface="Calibri"/>
              </a:rPr>
              <a:t> </a:t>
            </a:r>
            <a:r>
              <a:rPr lang="en-GB" sz="3000" dirty="0" smtClean="0">
                <a:latin typeface="Calibri"/>
                <a:ea typeface="+mn-ea"/>
                <a:cs typeface="Calibri"/>
              </a:rPr>
              <a:t>enjoyment</a:t>
            </a:r>
            <a:endParaRPr lang="en-GB" sz="3000" dirty="0" smtClean="0">
              <a:ea typeface="+mn-ea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endParaRPr lang="en-GB" dirty="0">
              <a:ea typeface="+mn-e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2420938"/>
            <a:ext cx="6985000" cy="31416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sz="4000">
              <a:latin typeface="Calibri" charset="0"/>
            </a:endParaRPr>
          </a:p>
          <a:p>
            <a:pPr algn="l" eaLnBrk="1" hangingPunct="1">
              <a:lnSpc>
                <a:spcPct val="90000"/>
              </a:lnSpc>
              <a:buFont typeface="Wingdings" charset="0"/>
              <a:buNone/>
            </a:pPr>
            <a:r>
              <a:rPr lang="en-GB" sz="4000">
                <a:latin typeface="Calibri" charset="0"/>
              </a:rPr>
              <a:t>1. Getting ready to read</a:t>
            </a:r>
          </a:p>
        </p:txBody>
      </p:sp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2133600" y="2997200"/>
            <a:ext cx="48768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50197"/>
          </a:xfrm>
        </p:spPr>
        <p:txBody>
          <a:bodyPr/>
          <a:lstStyle/>
          <a:p>
            <a:r>
              <a:rPr lang="en-GB" dirty="0" smtClean="0">
                <a:latin typeface="Calibri"/>
                <a:cs typeface="Calibri"/>
              </a:rPr>
              <a:t>Playing</a:t>
            </a:r>
          </a:p>
          <a:p>
            <a:r>
              <a:rPr lang="en-GB" dirty="0" smtClean="0">
                <a:latin typeface="Calibri"/>
                <a:cs typeface="Calibri"/>
              </a:rPr>
              <a:t>Experiencing </a:t>
            </a:r>
            <a:r>
              <a:rPr lang="en-GB" dirty="0">
                <a:latin typeface="Calibri"/>
                <a:cs typeface="Calibri"/>
              </a:rPr>
              <a:t>the </a:t>
            </a:r>
            <a:r>
              <a:rPr lang="en-GB" dirty="0" smtClean="0">
                <a:latin typeface="Calibri"/>
                <a:cs typeface="Calibri"/>
              </a:rPr>
              <a:t>world </a:t>
            </a:r>
            <a:endParaRPr lang="en-GB" dirty="0">
              <a:latin typeface="Calibri"/>
              <a:cs typeface="Calibri"/>
            </a:endParaRPr>
          </a:p>
          <a:p>
            <a:r>
              <a:rPr lang="en-GB" dirty="0" smtClean="0">
                <a:latin typeface="Calibri"/>
                <a:cs typeface="Calibri"/>
              </a:rPr>
              <a:t>Developing imagination</a:t>
            </a:r>
          </a:p>
          <a:p>
            <a:r>
              <a:rPr lang="en-GB" dirty="0">
                <a:latin typeface="Calibri"/>
                <a:cs typeface="Calibri"/>
              </a:rPr>
              <a:t>Engaging in discussion</a:t>
            </a:r>
          </a:p>
          <a:p>
            <a:r>
              <a:rPr lang="en-GB" dirty="0">
                <a:latin typeface="Calibri"/>
                <a:cs typeface="Calibri"/>
              </a:rPr>
              <a:t>Building </a:t>
            </a:r>
            <a:r>
              <a:rPr lang="en-GB" dirty="0" smtClean="0">
                <a:latin typeface="Calibri"/>
                <a:cs typeface="Calibri"/>
              </a:rPr>
              <a:t>vocabulary</a:t>
            </a:r>
          </a:p>
          <a:p>
            <a:r>
              <a:rPr lang="en-GB" dirty="0" smtClean="0">
                <a:latin typeface="Calibri"/>
                <a:cs typeface="Calibri"/>
              </a:rPr>
              <a:t>Enjoying books, songs and rhymes</a:t>
            </a:r>
          </a:p>
          <a:p>
            <a:r>
              <a:rPr lang="en-GB" dirty="0" smtClean="0">
                <a:latin typeface="Calibri"/>
                <a:cs typeface="Calibri"/>
              </a:rPr>
              <a:t>Reading </a:t>
            </a:r>
            <a:r>
              <a:rPr lang="en-GB" dirty="0">
                <a:latin typeface="Calibri"/>
                <a:cs typeface="Calibri"/>
              </a:rPr>
              <a:t>the </a:t>
            </a:r>
            <a:r>
              <a:rPr lang="en-GB" dirty="0" smtClean="0">
                <a:latin typeface="Calibri"/>
                <a:cs typeface="Calibri"/>
              </a:rPr>
              <a:t>pictures</a:t>
            </a:r>
          </a:p>
          <a:p>
            <a:r>
              <a:rPr lang="en-GB" dirty="0" smtClean="0">
                <a:latin typeface="Calibri"/>
                <a:cs typeface="Calibri"/>
              </a:rPr>
              <a:t>Role play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881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hildren playing with toy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69" r="-1269"/>
          <a:stretch>
            <a:fillRect/>
          </a:stretch>
        </p:blipFill>
        <p:spPr>
          <a:xfrm>
            <a:off x="-108520" y="620688"/>
            <a:ext cx="9616398" cy="5294213"/>
          </a:xfrm>
        </p:spPr>
      </p:pic>
    </p:spTree>
    <p:extLst>
      <p:ext uri="{BB962C8B-B14F-4D97-AF65-F5344CB8AC3E}">
        <p14:creationId xmlns:p14="http://schemas.microsoft.com/office/powerpoint/2010/main" val="11659901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>
                <a:latin typeface="Arial" charset="0"/>
              </a:rPr>
              <a:t>Dens</a:t>
            </a:r>
          </a:p>
        </p:txBody>
      </p:sp>
      <p:pic>
        <p:nvPicPr>
          <p:cNvPr id="97282" name="Content Placeholder 3" descr="de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115" r="-18115"/>
          <a:stretch>
            <a:fillRect/>
          </a:stretch>
        </p:blipFill>
        <p:spPr>
          <a:xfrm>
            <a:off x="-541338" y="260350"/>
            <a:ext cx="5988051" cy="3295650"/>
          </a:xfrm>
        </p:spPr>
      </p:pic>
      <p:pic>
        <p:nvPicPr>
          <p:cNvPr id="97283" name="Picture 4" descr="de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125538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4" name="Picture 5" descr="chair-de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860800"/>
            <a:ext cx="4230688" cy="282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5" name="Picture 6" descr="keep-out-dens_60%-copy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149725"/>
            <a:ext cx="485933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0912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What colour is the tractor?</a:t>
            </a:r>
            <a:endParaRPr lang="en-US" sz="3200" dirty="0"/>
          </a:p>
        </p:txBody>
      </p:sp>
      <p:pic>
        <p:nvPicPr>
          <p:cNvPr id="4" name="Content Placeholder 3" descr="small world farm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1" t="-630" r="17"/>
          <a:stretch/>
        </p:blipFill>
        <p:spPr>
          <a:xfrm>
            <a:off x="914400" y="1371600"/>
            <a:ext cx="6645253" cy="4939181"/>
          </a:xfrm>
        </p:spPr>
      </p:pic>
    </p:spTree>
    <p:extLst>
      <p:ext uri="{BB962C8B-B14F-4D97-AF65-F5344CB8AC3E}">
        <p14:creationId xmlns:p14="http://schemas.microsoft.com/office/powerpoint/2010/main" val="268893295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2420938"/>
            <a:ext cx="7416800" cy="31416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sz="4000">
              <a:latin typeface="Calibri" charset="0"/>
            </a:endParaRPr>
          </a:p>
          <a:p>
            <a:pPr algn="l" eaLnBrk="1" hangingPunct="1">
              <a:lnSpc>
                <a:spcPct val="90000"/>
              </a:lnSpc>
              <a:buFont typeface="Wingdings" charset="0"/>
              <a:buNone/>
            </a:pPr>
            <a:r>
              <a:rPr lang="en-GB" sz="4000">
                <a:latin typeface="Calibri" charset="0"/>
              </a:rPr>
              <a:t>2. Learning to Read</a:t>
            </a:r>
          </a:p>
          <a:p>
            <a:pPr algn="l" eaLnBrk="1" hangingPunct="1">
              <a:lnSpc>
                <a:spcPct val="90000"/>
              </a:lnSpc>
              <a:buFont typeface="Wingdings" charset="0"/>
              <a:buNone/>
            </a:pPr>
            <a:r>
              <a:rPr lang="en-GB" sz="4000">
                <a:latin typeface="Calibri" charset="0"/>
              </a:rPr>
              <a:t> – phonics and early reading skills </a:t>
            </a:r>
          </a:p>
        </p:txBody>
      </p:sp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2133600" y="2997200"/>
            <a:ext cx="48768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158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692150"/>
            <a:ext cx="7848600" cy="5545138"/>
          </a:xfrm>
        </p:spPr>
        <p:txBody>
          <a:bodyPr/>
          <a:lstStyle/>
          <a:p>
            <a:pPr algn="l" eaLnBrk="1" hangingPunct="1"/>
            <a:r>
              <a:rPr lang="en-GB">
                <a:latin typeface="Calibri" charset="0"/>
              </a:rPr>
              <a:t>Learning Styles -  VAK</a:t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/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>   visual</a:t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>                        </a:t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>                            auditory</a:t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>                               </a:t>
            </a:r>
            <a:br>
              <a:rPr lang="en-GB">
                <a:latin typeface="Calibri" charset="0"/>
              </a:rPr>
            </a:br>
            <a:r>
              <a:rPr lang="en-GB">
                <a:latin typeface="Calibri" charset="0"/>
              </a:rPr>
              <a:t>                  kinaesthetic</a:t>
            </a:r>
            <a:r>
              <a:rPr lang="en-GB">
                <a:latin typeface="Comic Sans MS" charset="0"/>
              </a:rPr>
              <a:t/>
            </a:r>
            <a:br>
              <a:rPr lang="en-GB">
                <a:latin typeface="Comic Sans MS" charset="0"/>
              </a:rPr>
            </a:br>
            <a:endParaRPr lang="en-GB">
              <a:latin typeface="Comic Sans MS" charset="0"/>
            </a:endParaRPr>
          </a:p>
        </p:txBody>
      </p:sp>
      <p:sp>
        <p:nvSpPr>
          <p:cNvPr id="64514" name="Rectangle 3"/>
          <p:cNvSpPr>
            <a:spLocks noChangeArrowheads="1"/>
          </p:cNvSpPr>
          <p:nvPr/>
        </p:nvSpPr>
        <p:spPr bwMode="auto">
          <a:xfrm>
            <a:off x="1371600" y="2057400"/>
            <a:ext cx="632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64515" name="Picture 1" descr="listen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708275"/>
            <a:ext cx="2843213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2" descr="kinaestheti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05263"/>
            <a:ext cx="1709738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Picture 3" descr="looki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28775"/>
            <a:ext cx="2600325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7578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Letters and Sounds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54053"/>
          </a:xfrm>
        </p:spPr>
        <p:txBody>
          <a:bodyPr/>
          <a:lstStyle/>
          <a:p>
            <a:r>
              <a:rPr lang="en-US" dirty="0" smtClean="0"/>
              <a:t>Structured phonic programme</a:t>
            </a:r>
          </a:p>
          <a:p>
            <a:r>
              <a:rPr lang="en-US" dirty="0" smtClean="0"/>
              <a:t>6 phases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9278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solidFill>
                  <a:srgbClr val="FF0000"/>
                </a:solidFill>
                <a:latin typeface="Comic Sans MS" charset="0"/>
              </a:rPr>
              <a:t>Phase 1</a:t>
            </a:r>
            <a:endParaRPr lang="en-GB">
              <a:latin typeface="Arial" charset="0"/>
            </a:endParaRPr>
          </a:p>
        </p:txBody>
      </p:sp>
      <p:sp>
        <p:nvSpPr>
          <p:cNvPr id="53250" name="Content Placeholder 1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824412"/>
          </a:xfrm>
        </p:spPr>
        <p:txBody>
          <a:bodyPr/>
          <a:lstStyle/>
          <a:p>
            <a:pPr eaLnBrk="1" hangingPunct="1">
              <a:buFont typeface="Wingdings 3" charset="0"/>
              <a:buNone/>
              <a:defRPr/>
            </a:pPr>
            <a:r>
              <a:rPr lang="en-GB" sz="2800" dirty="0" smtClean="0">
                <a:latin typeface="Calibri" charset="0"/>
              </a:rPr>
              <a:t>Lots of play, and practical activities to </a:t>
            </a:r>
            <a:r>
              <a:rPr lang="en-GB" sz="2800" dirty="0">
                <a:latin typeface="Calibri" charset="0"/>
              </a:rPr>
              <a:t>help children to</a:t>
            </a:r>
            <a:r>
              <a:rPr lang="en-GB" sz="2800" dirty="0" smtClean="0">
                <a:latin typeface="Calibri" charset="0"/>
              </a:rPr>
              <a:t>:</a:t>
            </a:r>
          </a:p>
          <a:p>
            <a:pPr eaLnBrk="1" hangingPunct="1">
              <a:buFont typeface="Wingdings 3" charset="0"/>
              <a:buNone/>
              <a:defRPr/>
            </a:pPr>
            <a:endParaRPr lang="en-GB" sz="2800" dirty="0">
              <a:latin typeface="Calibri" charset="0"/>
            </a:endParaRPr>
          </a:p>
          <a:p>
            <a:pPr eaLnBrk="1" hangingPunct="1">
              <a:defRPr/>
            </a:pPr>
            <a:r>
              <a:rPr lang="en-GB" sz="2800" dirty="0">
                <a:latin typeface="Calibri" charset="0"/>
              </a:rPr>
              <a:t>listen attentively</a:t>
            </a:r>
          </a:p>
          <a:p>
            <a:pPr eaLnBrk="1" hangingPunct="1">
              <a:defRPr/>
            </a:pPr>
            <a:r>
              <a:rPr lang="en-GB" sz="2800" dirty="0" smtClean="0">
                <a:latin typeface="Calibri" charset="0"/>
              </a:rPr>
              <a:t>speak </a:t>
            </a:r>
            <a:r>
              <a:rPr lang="en-GB" sz="2800" dirty="0">
                <a:latin typeface="Calibri" charset="0"/>
              </a:rPr>
              <a:t>confidently to adults and other </a:t>
            </a:r>
            <a:r>
              <a:rPr lang="en-GB" sz="2800" dirty="0" smtClean="0">
                <a:latin typeface="Calibri" charset="0"/>
              </a:rPr>
              <a:t>children</a:t>
            </a:r>
          </a:p>
          <a:p>
            <a:pPr eaLnBrk="1" hangingPunct="1">
              <a:defRPr/>
            </a:pPr>
            <a:r>
              <a:rPr lang="en-GB" sz="2800" dirty="0">
                <a:latin typeface="Calibri" charset="0"/>
              </a:rPr>
              <a:t>expand their </a:t>
            </a:r>
            <a:r>
              <a:rPr lang="en-GB" sz="2800" dirty="0" smtClean="0">
                <a:latin typeface="Calibri" charset="0"/>
              </a:rPr>
              <a:t>vocabulary</a:t>
            </a:r>
            <a:endParaRPr lang="en-GB" sz="2800" dirty="0">
              <a:latin typeface="Calibri" charset="0"/>
            </a:endParaRPr>
          </a:p>
          <a:p>
            <a:pPr eaLnBrk="1" hangingPunct="1">
              <a:defRPr/>
            </a:pPr>
            <a:r>
              <a:rPr lang="en-GB" sz="2800" dirty="0">
                <a:latin typeface="Calibri" charset="0"/>
              </a:rPr>
              <a:t>h</a:t>
            </a:r>
            <a:r>
              <a:rPr lang="en-GB" sz="2800" dirty="0" smtClean="0">
                <a:latin typeface="Calibri" charset="0"/>
              </a:rPr>
              <a:t>ear and discriminate between phonemes</a:t>
            </a:r>
            <a:endParaRPr lang="en-GB" sz="2800" dirty="0">
              <a:latin typeface="Calibri" charset="0"/>
            </a:endParaRPr>
          </a:p>
          <a:p>
            <a:pPr eaLnBrk="1" hangingPunct="1">
              <a:defRPr/>
            </a:pPr>
            <a:r>
              <a:rPr lang="en-GB" sz="2800" dirty="0">
                <a:latin typeface="Calibri" charset="0"/>
              </a:rPr>
              <a:t>r</a:t>
            </a:r>
            <a:r>
              <a:rPr lang="en-GB" sz="2800" dirty="0" smtClean="0">
                <a:latin typeface="Calibri" charset="0"/>
              </a:rPr>
              <a:t>eproduce </a:t>
            </a:r>
            <a:r>
              <a:rPr lang="en-GB" sz="2800" dirty="0">
                <a:latin typeface="Calibri" charset="0"/>
              </a:rPr>
              <a:t>the phonemes they </a:t>
            </a:r>
            <a:r>
              <a:rPr lang="en-GB" sz="2800" dirty="0" smtClean="0">
                <a:latin typeface="Calibri" charset="0"/>
              </a:rPr>
              <a:t>hear </a:t>
            </a:r>
          </a:p>
          <a:p>
            <a:pPr eaLnBrk="1" hangingPunct="1">
              <a:defRPr/>
            </a:pPr>
            <a:r>
              <a:rPr lang="en-GB" sz="2800" dirty="0">
                <a:latin typeface="Calibri" charset="0"/>
              </a:rPr>
              <a:t>o</a:t>
            </a:r>
            <a:r>
              <a:rPr lang="en-GB" sz="2800" dirty="0" smtClean="0">
                <a:latin typeface="Calibri" charset="0"/>
              </a:rPr>
              <a:t>rally segment </a:t>
            </a:r>
            <a:r>
              <a:rPr lang="en-GB" sz="2800" dirty="0">
                <a:latin typeface="Calibri" charset="0"/>
              </a:rPr>
              <a:t>words into </a:t>
            </a:r>
            <a:r>
              <a:rPr lang="en-GB" sz="2800" dirty="0" smtClean="0">
                <a:latin typeface="Calibri" charset="0"/>
              </a:rPr>
              <a:t>phonemes</a:t>
            </a:r>
            <a:endParaRPr lang="en-GB" sz="2600" dirty="0">
              <a:latin typeface="Comic Sans MS" charset="0"/>
            </a:endParaRP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2600" dirty="0">
                <a:latin typeface="Comic Sans MS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3001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solidFill>
                  <a:srgbClr val="FF0000"/>
                </a:solidFill>
                <a:latin typeface="Comic Sans MS" charset="0"/>
              </a:rPr>
              <a:t>Phase 1</a:t>
            </a:r>
            <a:endParaRPr lang="en-GB">
              <a:latin typeface="Arial" charset="0"/>
            </a:endParaRPr>
          </a:p>
        </p:txBody>
      </p:sp>
      <p:sp>
        <p:nvSpPr>
          <p:cNvPr id="69634" name="Content Placeholder 1"/>
          <p:cNvSpPr>
            <a:spLocks noGrp="1"/>
          </p:cNvSpPr>
          <p:nvPr>
            <p:ph idx="1"/>
          </p:nvPr>
        </p:nvSpPr>
        <p:spPr>
          <a:xfrm>
            <a:off x="457200" y="1700213"/>
            <a:ext cx="8507413" cy="46815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3" charset="0"/>
              <a:buNone/>
            </a:pPr>
            <a:r>
              <a:rPr lang="en-GB" sz="2800">
                <a:latin typeface="Calibri" charset="0"/>
              </a:rPr>
              <a:t>Activities that encourage children to :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endParaRPr lang="en-GB" sz="2800">
              <a:latin typeface="Calibri" charset="0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1: listen to sounds around them </a:t>
            </a:r>
            <a:r>
              <a:rPr lang="en-GB" sz="2800">
                <a:solidFill>
                  <a:srgbClr val="000000"/>
                </a:solidFill>
                <a:latin typeface="Calibri" charset="0"/>
              </a:rPr>
              <a:t>–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 in the environment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2: listen to sounds around them –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made by instruments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3: listen to sounds around them –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body percussion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4: listen to, and join in with, rhythm and rhyme 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5: hear alliteration –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b</a:t>
            </a:r>
            <a:r>
              <a:rPr lang="en-GB" sz="2800">
                <a:latin typeface="Calibri" charset="0"/>
              </a:rPr>
              <a:t>ig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b</a:t>
            </a:r>
            <a:r>
              <a:rPr lang="en-GB" sz="2800">
                <a:latin typeface="Calibri" charset="0"/>
              </a:rPr>
              <a:t>rown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b</a:t>
            </a:r>
            <a:r>
              <a:rPr lang="en-GB" sz="2800">
                <a:latin typeface="Calibri" charset="0"/>
              </a:rPr>
              <a:t>ear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6: experiment with voice sounds –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humming, whispering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lang="en-GB" sz="2800">
                <a:latin typeface="Calibri" charset="0"/>
              </a:rPr>
              <a:t>7: oral blending and segmenting </a:t>
            </a:r>
            <a:r>
              <a:rPr lang="en-GB" sz="2800">
                <a:solidFill>
                  <a:srgbClr val="FF0000"/>
                </a:solidFill>
                <a:latin typeface="Calibri" charset="0"/>
              </a:rPr>
              <a:t>– </a:t>
            </a:r>
            <a:r>
              <a:rPr lang="ja-JP" altLang="en-GB" sz="2800">
                <a:solidFill>
                  <a:srgbClr val="FF0000"/>
                </a:solidFill>
                <a:latin typeface="Calibri" charset="0"/>
              </a:rPr>
              <a:t>‘</a:t>
            </a:r>
            <a:r>
              <a:rPr lang="en-GB" altLang="ja-JP" sz="2800">
                <a:solidFill>
                  <a:srgbClr val="FF0000"/>
                </a:solidFill>
                <a:latin typeface="Calibri" charset="0"/>
              </a:rPr>
              <a:t>robot talk</a:t>
            </a:r>
            <a:r>
              <a:rPr lang="ja-JP" altLang="en-GB" sz="2800">
                <a:solidFill>
                  <a:srgbClr val="FF0000"/>
                </a:solidFill>
                <a:latin typeface="Calibri" charset="0"/>
              </a:rPr>
              <a:t>’</a:t>
            </a:r>
            <a:r>
              <a:rPr lang="en-GB" altLang="ja-JP" sz="2800">
                <a:solidFill>
                  <a:srgbClr val="FF0000"/>
                </a:solidFill>
                <a:latin typeface="Calibri" charset="0"/>
              </a:rPr>
              <a:t>- c-a-t  cat</a:t>
            </a:r>
          </a:p>
          <a:p>
            <a:pPr eaLnBrk="1" hangingPunct="1">
              <a:lnSpc>
                <a:spcPct val="80000"/>
              </a:lnSpc>
              <a:buFont typeface="Wingdings 3" charset="0"/>
              <a:buNone/>
            </a:pPr>
            <a:r>
              <a:rPr lang="en-GB" sz="2400">
                <a:latin typeface="Comic Sans MS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1218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solidFill>
                  <a:srgbClr val="FF0000"/>
                </a:solidFill>
                <a:latin typeface="Comic Sans MS" charset="0"/>
              </a:rPr>
              <a:t>Phase 2</a:t>
            </a:r>
            <a:endParaRPr lang="en-US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716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</p:txBody>
      </p:sp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539553" y="1628800"/>
            <a:ext cx="7920236" cy="490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endParaRPr lang="en-GB" sz="2800" dirty="0">
              <a:latin typeface="Calibri" charset="0"/>
              <a:cs typeface="Arial" charset="0"/>
            </a:endParaRPr>
          </a:p>
          <a:p>
            <a:pPr eaLnBrk="1" hangingPunct="1"/>
            <a:r>
              <a:rPr lang="en-GB" sz="3200" dirty="0">
                <a:latin typeface="Calibri" charset="0"/>
                <a:cs typeface="Arial" charset="0"/>
              </a:rPr>
              <a:t>19 letters of alphabet – one sound for each</a:t>
            </a:r>
          </a:p>
          <a:p>
            <a:pPr eaLnBrk="1" hangingPunct="1"/>
            <a:endParaRPr lang="en-GB" sz="3200" dirty="0">
              <a:latin typeface="Calibri" charset="0"/>
              <a:cs typeface="Arial" charset="0"/>
            </a:endParaRPr>
          </a:p>
          <a:p>
            <a:pPr eaLnBrk="1" hangingPunct="1"/>
            <a:r>
              <a:rPr lang="en-GB" sz="3200" dirty="0">
                <a:latin typeface="Calibri" charset="0"/>
                <a:cs typeface="Arial" charset="0"/>
              </a:rPr>
              <a:t>Segmenting and blending of simple words of one or two syllables </a:t>
            </a:r>
          </a:p>
          <a:p>
            <a:pPr eaLnBrk="1" hangingPunct="1"/>
            <a:r>
              <a:rPr lang="en-GB" sz="3200" dirty="0" err="1">
                <a:solidFill>
                  <a:srgbClr val="FF0000"/>
                </a:solidFill>
                <a:latin typeface="Calibri" charset="0"/>
                <a:cs typeface="Arial" charset="0"/>
              </a:rPr>
              <a:t>eg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. s-a-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t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     s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-</a:t>
            </a:r>
            <a:r>
              <a:rPr lang="en-GB" sz="3200" dirty="0" err="1">
                <a:solidFill>
                  <a:srgbClr val="FF0000"/>
                </a:solidFill>
                <a:latin typeface="Calibri" charset="0"/>
                <a:cs typeface="Arial" charset="0"/>
              </a:rPr>
              <a:t>i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-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t       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s-u-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n       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sunset</a:t>
            </a:r>
          </a:p>
          <a:p>
            <a:pPr eaLnBrk="1" hangingPunct="1"/>
            <a:endParaRPr lang="en-GB" sz="3200" dirty="0">
              <a:latin typeface="Calibri" charset="0"/>
              <a:cs typeface="Arial" charset="0"/>
            </a:endParaRPr>
          </a:p>
          <a:p>
            <a:pPr eaLnBrk="1" hangingPunct="1"/>
            <a:r>
              <a:rPr lang="en-GB" sz="3200" dirty="0">
                <a:latin typeface="Calibri" charset="0"/>
                <a:cs typeface="Arial" charset="0"/>
              </a:rPr>
              <a:t>Simple ‘tricky’ words </a:t>
            </a:r>
          </a:p>
          <a:p>
            <a:pPr eaLnBrk="1" hangingPunct="1"/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e.g.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the     to     no     go     I     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into</a:t>
            </a:r>
          </a:p>
          <a:p>
            <a:pPr eaLnBrk="1" hangingPunct="1"/>
            <a:endParaRPr lang="en-GB" sz="24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296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omic Sans MS" charset="0"/>
              </a:rPr>
              <a:t> </a:t>
            </a:r>
            <a:endParaRPr lang="en-GB">
              <a:latin typeface="Calibri" charset="0"/>
            </a:endParaRPr>
          </a:p>
        </p:txBody>
      </p:sp>
      <p:sp>
        <p:nvSpPr>
          <p:cNvPr id="1024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89138"/>
            <a:ext cx="8229600" cy="41417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6000">
                <a:solidFill>
                  <a:srgbClr val="000099"/>
                </a:solidFill>
                <a:latin typeface="Comic Sans MS" charset="0"/>
              </a:rPr>
              <a:t>  </a:t>
            </a:r>
            <a:r>
              <a:rPr lang="en-GB" sz="6000">
                <a:solidFill>
                  <a:srgbClr val="FF0000"/>
                </a:solidFill>
                <a:latin typeface="Comic Sans MS" charset="0"/>
              </a:rPr>
              <a:t>s   a  	t	 p   i   n</a:t>
            </a:r>
          </a:p>
          <a:p>
            <a:pPr eaLnBrk="1" hangingPunct="1">
              <a:buFontTx/>
              <a:buNone/>
            </a:pPr>
            <a:endParaRPr lang="en-GB" sz="6000">
              <a:solidFill>
                <a:srgbClr val="000099"/>
              </a:solidFill>
              <a:latin typeface="Comic Sans MS" charset="0"/>
            </a:endParaRPr>
          </a:p>
          <a:p>
            <a:pPr algn="ctr" eaLnBrk="1" hangingPunct="1">
              <a:buFontTx/>
              <a:buNone/>
            </a:pPr>
            <a:r>
              <a:rPr lang="en-GB" sz="3600">
                <a:solidFill>
                  <a:srgbClr val="000099"/>
                </a:solidFill>
                <a:latin typeface="Calibri" charset="0"/>
              </a:rPr>
              <a:t>In 20 seconds, how many words can you make?</a:t>
            </a:r>
          </a:p>
          <a:p>
            <a:pPr eaLnBrk="1" hangingPunct="1">
              <a:buFontTx/>
              <a:buNone/>
            </a:pPr>
            <a:endParaRPr lang="en-GB">
              <a:solidFill>
                <a:srgbClr val="00009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832707"/>
      </p:ext>
    </p:extLst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750" y="27082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Calibri" pitchFamily="34" charset="0"/>
                <a:ea typeface="+mj-ea"/>
              </a:rPr>
              <a:t>Pronunciation of </a:t>
            </a:r>
            <a:br>
              <a:rPr lang="en-GB" dirty="0" smtClean="0">
                <a:latin typeface="Calibri" pitchFamily="34" charset="0"/>
                <a:ea typeface="+mj-ea"/>
              </a:rPr>
            </a:br>
            <a:r>
              <a:rPr lang="en-GB" dirty="0" smtClean="0">
                <a:latin typeface="Calibri" pitchFamily="34" charset="0"/>
                <a:ea typeface="+mj-ea"/>
              </a:rPr>
              <a:t>phonemes</a:t>
            </a:r>
            <a:endParaRPr lang="en-GB" dirty="0">
              <a:latin typeface="Calibri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6412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alibri" charset="0"/>
                <a:cs typeface="Calibri" charset="0"/>
              </a:rPr>
              <a:t>Bouncy sounds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258888" y="2349500"/>
            <a:ext cx="6824662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a   b   c   d    e    g    h   i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j   k   o   p   q   t   u  w 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x     </a:t>
            </a:r>
          </a:p>
          <a:p>
            <a:pPr eaLnBrk="1" hangingPunct="1"/>
            <a:endParaRPr lang="en-GB" sz="4000">
              <a:solidFill>
                <a:srgbClr val="000099"/>
              </a:solidFill>
              <a:latin typeface="Calibri" charset="0"/>
              <a:cs typeface="Calibri" charset="0"/>
            </a:endParaRPr>
          </a:p>
          <a:p>
            <a:pPr eaLnBrk="1" hangingPunct="1"/>
            <a:endParaRPr lang="en-GB" sz="4000">
              <a:solidFill>
                <a:srgbClr val="000099"/>
              </a:solidFill>
              <a:latin typeface="Calibri" charset="0"/>
              <a:cs typeface="Calibri" charset="0"/>
            </a:endParaRPr>
          </a:p>
          <a:p>
            <a:pPr eaLnBrk="1" hangingPunct="1"/>
            <a:r>
              <a:rPr lang="en-GB" sz="4000">
                <a:solidFill>
                  <a:srgbClr val="000099"/>
                </a:solidFill>
                <a:latin typeface="Calibri" charset="0"/>
                <a:cs typeface="Calibri" charset="0"/>
              </a:rPr>
              <a:t>           </a:t>
            </a:r>
            <a:endParaRPr lang="en-US" sz="4000">
              <a:solidFill>
                <a:srgbClr val="000099"/>
              </a:solidFill>
              <a:latin typeface="Calibri" charset="0"/>
              <a:cs typeface="Calibri" charset="0"/>
            </a:endParaRPr>
          </a:p>
        </p:txBody>
      </p:sp>
      <p:pic>
        <p:nvPicPr>
          <p:cNvPr id="7680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60350"/>
            <a:ext cx="219233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96736"/>
      </p:ext>
    </p:extLst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760413"/>
            <a:ext cx="7772400" cy="47561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z="5400">
                <a:latin typeface="Calibri" charset="0"/>
              </a:rPr>
              <a:t>Blending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b u t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 t a p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c o t</a:t>
            </a:r>
          </a:p>
          <a:p>
            <a:pPr algn="ctr" eaLnBrk="1" hangingPunct="1">
              <a:buFontTx/>
              <a:buNone/>
            </a:pPr>
            <a:endParaRPr lang="en-GB" sz="8000">
              <a:latin typeface="Comic Sans MS" charset="0"/>
            </a:endParaRPr>
          </a:p>
          <a:p>
            <a:pPr algn="ctr" eaLnBrk="1" hangingPunct="1">
              <a:buFontTx/>
              <a:buNone/>
            </a:pPr>
            <a:endParaRPr lang="en-GB" sz="8000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977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Calibri" charset="0"/>
              </a:rPr>
              <a:t>S t r e t c h y sounds</a:t>
            </a:r>
          </a:p>
        </p:txBody>
      </p:sp>
      <p:sp>
        <p:nvSpPr>
          <p:cNvPr id="95236" name="Text Box 1028"/>
          <p:cNvSpPr txBox="1">
            <a:spLocks noChangeArrowheads="1"/>
          </p:cNvSpPr>
          <p:nvPr/>
        </p:nvSpPr>
        <p:spPr bwMode="auto">
          <a:xfrm>
            <a:off x="684213" y="2276475"/>
            <a:ext cx="7459662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fffffffffff       llllllllllllll   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mmmmm    nnnnnn      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rrrrrrrrrrr     sssssssssss   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vvvvvvvvv    zzzzzzzzzz</a:t>
            </a:r>
          </a:p>
          <a:p>
            <a:pPr eaLnBrk="1" hangingPunct="1"/>
            <a:r>
              <a:rPr lang="en-GB" sz="5400">
                <a:solidFill>
                  <a:srgbClr val="000099"/>
                </a:solidFill>
                <a:latin typeface="Calibri" charset="0"/>
                <a:cs typeface="Calibri" charset="0"/>
              </a:rPr>
              <a:t>(yyyyyyy)</a:t>
            </a:r>
          </a:p>
        </p:txBody>
      </p:sp>
      <p:sp>
        <p:nvSpPr>
          <p:cNvPr id="95237" name="Text Box 1029"/>
          <p:cNvSpPr txBox="1">
            <a:spLocks noChangeArrowheads="1"/>
          </p:cNvSpPr>
          <p:nvPr/>
        </p:nvSpPr>
        <p:spPr bwMode="auto">
          <a:xfrm>
            <a:off x="669925" y="5502275"/>
            <a:ext cx="7469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chemeClr val="bg1"/>
                </a:solidFill>
                <a:latin typeface="Arial" charset="0"/>
                <a:cs typeface="Arial" charset="0"/>
              </a:rPr>
              <a:t>Voiced/unvoiced?   Lips, teeth, tongue…</a:t>
            </a:r>
          </a:p>
        </p:txBody>
      </p:sp>
      <p:pic>
        <p:nvPicPr>
          <p:cNvPr id="7987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0" y="188913"/>
            <a:ext cx="2519363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690809"/>
      </p:ext>
    </p:extLst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utoUpdateAnimBg="0"/>
      <p:bldP spid="95237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idx="1"/>
          </p:nvPr>
        </p:nvSpPr>
        <p:spPr>
          <a:xfrm>
            <a:off x="611188" y="692150"/>
            <a:ext cx="7772400" cy="47561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z="5400">
                <a:latin typeface="Calibri" charset="0"/>
              </a:rPr>
              <a:t>Blending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l a p  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r a n</a:t>
            </a:r>
          </a:p>
          <a:p>
            <a:pPr algn="ctr" eaLnBrk="1" hangingPunct="1">
              <a:buFontTx/>
              <a:buNone/>
            </a:pPr>
            <a:r>
              <a:rPr lang="en-GB" sz="4800">
                <a:latin typeface="Calibri" charset="0"/>
              </a:rPr>
              <a:t>m a t</a:t>
            </a:r>
          </a:p>
          <a:p>
            <a:pPr algn="ctr" eaLnBrk="1" hangingPunct="1">
              <a:buFontTx/>
              <a:buNone/>
            </a:pPr>
            <a:endParaRPr lang="en-GB" sz="8000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727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Oxford Owl - OUP</a:t>
            </a:r>
            <a:endParaRPr lang="en-US" dirty="0"/>
          </a:p>
        </p:txBody>
      </p:sp>
      <p:pic>
        <p:nvPicPr>
          <p:cNvPr id="4" name="Content Placeholder 3" descr="Screen Shot 2018-11-06 at 15.23.39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255" b="-162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928365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How many phonemes?</a:t>
            </a:r>
          </a:p>
        </p:txBody>
      </p:sp>
      <p:sp>
        <p:nvSpPr>
          <p:cNvPr id="82946" name="Content Placeholder 2"/>
          <p:cNvSpPr>
            <a:spLocks noGrp="1"/>
          </p:cNvSpPr>
          <p:nvPr>
            <p:ph sz="half" idx="2"/>
          </p:nvPr>
        </p:nvSpPr>
        <p:spPr>
          <a:xfrm>
            <a:off x="457200" y="1628775"/>
            <a:ext cx="4040188" cy="4497388"/>
          </a:xfrm>
        </p:spPr>
        <p:txBody>
          <a:bodyPr/>
          <a:lstStyle/>
          <a:p>
            <a:r>
              <a:rPr lang="en-US" sz="2800">
                <a:latin typeface="Arial" charset="0"/>
              </a:rPr>
              <a:t>cat</a:t>
            </a:r>
          </a:p>
          <a:p>
            <a:r>
              <a:rPr lang="en-US" sz="2800">
                <a:latin typeface="Arial" charset="0"/>
              </a:rPr>
              <a:t>c-a-t   =  3</a:t>
            </a:r>
          </a:p>
          <a:p>
            <a:endParaRPr lang="en-US" sz="2800">
              <a:latin typeface="Arial" charset="0"/>
            </a:endParaRPr>
          </a:p>
          <a:p>
            <a:r>
              <a:rPr lang="en-US" sz="2800">
                <a:latin typeface="Arial" charset="0"/>
              </a:rPr>
              <a:t>stop</a:t>
            </a:r>
          </a:p>
          <a:p>
            <a:r>
              <a:rPr lang="en-US" sz="2800">
                <a:latin typeface="Arial" charset="0"/>
              </a:rPr>
              <a:t>s-t-o-p = 4</a:t>
            </a:r>
          </a:p>
          <a:p>
            <a:endParaRPr lang="en-US" sz="2800">
              <a:latin typeface="Arial" charset="0"/>
            </a:endParaRPr>
          </a:p>
          <a:p>
            <a:r>
              <a:rPr lang="en-US" sz="2800">
                <a:latin typeface="Arial" charset="0"/>
              </a:rPr>
              <a:t>ship</a:t>
            </a:r>
          </a:p>
          <a:p>
            <a:r>
              <a:rPr lang="en-US" sz="2800">
                <a:latin typeface="Arial" charset="0"/>
              </a:rPr>
              <a:t>sh-i-p = 3</a:t>
            </a:r>
          </a:p>
          <a:p>
            <a:endParaRPr lang="en-US">
              <a:latin typeface="Arial" charset="0"/>
            </a:endParaRPr>
          </a:p>
          <a:p>
            <a:endParaRPr lang="en-US">
              <a:latin typeface="Arial" charset="0"/>
            </a:endParaRPr>
          </a:p>
          <a:p>
            <a:endParaRPr lang="en-US">
              <a:latin typeface="Arial" charset="0"/>
            </a:endParaRPr>
          </a:p>
        </p:txBody>
      </p:sp>
      <p:pic>
        <p:nvPicPr>
          <p:cNvPr id="82947" name="Content Placeholder 6" descr="phoneme frame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3040" b="-63040"/>
          <a:stretch>
            <a:fillRect/>
          </a:stretch>
        </p:blipFill>
        <p:spPr>
          <a:xfrm>
            <a:off x="3492500" y="254000"/>
            <a:ext cx="5194300" cy="5872163"/>
          </a:xfrm>
        </p:spPr>
      </p:pic>
    </p:spTree>
    <p:extLst>
      <p:ext uri="{BB962C8B-B14F-4D97-AF65-F5344CB8AC3E}">
        <p14:creationId xmlns:p14="http://schemas.microsoft.com/office/powerpoint/2010/main" val="413001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idx="1"/>
          </p:nvPr>
        </p:nvSpPr>
        <p:spPr>
          <a:xfrm>
            <a:off x="611188" y="692150"/>
            <a:ext cx="7772400" cy="4756150"/>
          </a:xfrm>
        </p:spPr>
        <p:txBody>
          <a:bodyPr/>
          <a:lstStyle/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latin typeface="Calibri" charset="0"/>
                <a:cs typeface="Arial" charset="0"/>
              </a:rPr>
              <a:t>Tricky words</a:t>
            </a:r>
            <a:r>
              <a:rPr lang="en-GB" sz="4800" dirty="0">
                <a:latin typeface="Calibri" charset="0"/>
                <a:cs typeface="Arial" charset="0"/>
              </a:rPr>
              <a:t> </a:t>
            </a:r>
            <a:r>
              <a:rPr lang="en-GB" sz="4800" dirty="0" smtClean="0">
                <a:latin typeface="Calibri" charset="0"/>
                <a:cs typeface="Arial" charset="0"/>
              </a:rPr>
              <a:t>(= sight words) 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the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to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no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go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GB" sz="48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into</a:t>
            </a:r>
          </a:p>
          <a:p>
            <a:pPr algn="ctr" eaLnBrk="1" hangingPunct="1">
              <a:buFontTx/>
              <a:buNone/>
              <a:defRPr/>
            </a:pPr>
            <a:endParaRPr lang="en-GB" sz="4800" dirty="0">
              <a:latin typeface="Comic Sans MS" charset="0"/>
            </a:endParaRPr>
          </a:p>
          <a:p>
            <a:pPr algn="ctr" eaLnBrk="1" hangingPunct="1">
              <a:buFontTx/>
              <a:buNone/>
              <a:defRPr/>
            </a:pPr>
            <a:endParaRPr lang="en-GB" sz="4800" dirty="0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839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0000"/>
                </a:solidFill>
                <a:latin typeface="Comic Sans MS" charset="0"/>
              </a:rPr>
              <a:t>Phase 3</a:t>
            </a:r>
            <a:endParaRPr lang="en-US" dirty="0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84994" name="Rectangle 1027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8229600" cy="493417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</p:txBody>
      </p:sp>
      <p:sp>
        <p:nvSpPr>
          <p:cNvPr id="84995" name="Text Box 1028"/>
          <p:cNvSpPr txBox="1">
            <a:spLocks noChangeArrowheads="1"/>
          </p:cNvSpPr>
          <p:nvPr/>
        </p:nvSpPr>
        <p:spPr bwMode="auto">
          <a:xfrm>
            <a:off x="467544" y="1196752"/>
            <a:ext cx="8568951" cy="5016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 charset="0"/>
                <a:cs typeface="Arial" charset="0"/>
              </a:rPr>
              <a:t>7 </a:t>
            </a:r>
            <a:r>
              <a:rPr lang="en-GB" sz="3200" dirty="0">
                <a:latin typeface="Calibri" charset="0"/>
                <a:cs typeface="Arial" charset="0"/>
              </a:rPr>
              <a:t>more </a:t>
            </a:r>
            <a:r>
              <a:rPr lang="en-GB" sz="3200" dirty="0" smtClean="0">
                <a:latin typeface="Calibri" charset="0"/>
                <a:cs typeface="Arial" charset="0"/>
              </a:rPr>
              <a:t>letters</a:t>
            </a:r>
          </a:p>
          <a:p>
            <a:pPr eaLnBrk="1" hangingPunct="1"/>
            <a:endParaRPr lang="en-GB" sz="3200" dirty="0" smtClean="0"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 charset="0"/>
                <a:cs typeface="Arial" charset="0"/>
              </a:rPr>
              <a:t>Some digraphs (phonemes with two letters)   e.g</a:t>
            </a:r>
            <a:r>
              <a:rPr lang="en-GB" sz="3200" dirty="0">
                <a:latin typeface="Calibri" charset="0"/>
                <a:cs typeface="Arial" charset="0"/>
              </a:rPr>
              <a:t>. </a:t>
            </a:r>
            <a:r>
              <a:rPr lang="en-GB" sz="3200" dirty="0" smtClean="0">
                <a:latin typeface="Calibri" charset="0"/>
                <a:cs typeface="Arial" charset="0"/>
              </a:rPr>
              <a:t>     </a:t>
            </a:r>
            <a:r>
              <a:rPr lang="en-GB" sz="3200" dirty="0" err="1" smtClean="0">
                <a:solidFill>
                  <a:srgbClr val="FF0000"/>
                </a:solidFill>
                <a:latin typeface="Calibri" charset="0"/>
                <a:cs typeface="Arial" charset="0"/>
              </a:rPr>
              <a:t>sh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     </a:t>
            </a:r>
            <a:r>
              <a:rPr lang="en-GB" sz="3200" dirty="0" err="1" smtClean="0">
                <a:solidFill>
                  <a:srgbClr val="FF0000"/>
                </a:solidFill>
                <a:latin typeface="Calibri" charset="0"/>
                <a:cs typeface="Arial" charset="0"/>
              </a:rPr>
              <a:t>ch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     </a:t>
            </a:r>
            <a:r>
              <a:rPr lang="en-GB" sz="3200" dirty="0" err="1" smtClean="0">
                <a:solidFill>
                  <a:srgbClr val="FF0000"/>
                </a:solidFill>
                <a:latin typeface="Calibri" charset="0"/>
                <a:cs typeface="Arial" charset="0"/>
              </a:rPr>
              <a:t>oo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     </a:t>
            </a:r>
            <a:r>
              <a:rPr lang="en-GB" sz="3200" dirty="0" err="1" smtClean="0">
                <a:solidFill>
                  <a:srgbClr val="FF0000"/>
                </a:solidFill>
                <a:latin typeface="Calibri" charset="0"/>
                <a:cs typeface="Arial" charset="0"/>
              </a:rPr>
              <a:t>ck</a:t>
            </a:r>
            <a:endParaRPr lang="en-GB" sz="3200" dirty="0" smtClean="0">
              <a:solidFill>
                <a:srgbClr val="FF0000"/>
              </a:solidFill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endParaRPr lang="en-GB" sz="3200" dirty="0"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 charset="0"/>
                <a:cs typeface="Arial" charset="0"/>
              </a:rPr>
              <a:t>Blending </a:t>
            </a:r>
            <a:r>
              <a:rPr lang="en-GB" sz="3200" dirty="0">
                <a:latin typeface="Calibri" charset="0"/>
                <a:cs typeface="Arial" charset="0"/>
              </a:rPr>
              <a:t>and segmenting </a:t>
            </a:r>
            <a:r>
              <a:rPr lang="en-GB" sz="3200" dirty="0" smtClean="0">
                <a:latin typeface="Calibri" charset="0"/>
                <a:cs typeface="Arial" charset="0"/>
              </a:rPr>
              <a:t>words with digraphs  e.g</a:t>
            </a:r>
            <a:r>
              <a:rPr lang="en-GB" sz="3200" dirty="0">
                <a:latin typeface="Calibri" charset="0"/>
                <a:cs typeface="Arial" charset="0"/>
              </a:rPr>
              <a:t>.</a:t>
            </a:r>
            <a:r>
              <a:rPr lang="en-GB" sz="3200" dirty="0" smtClean="0">
                <a:latin typeface="Calibri" charset="0"/>
                <a:cs typeface="Arial" charset="0"/>
              </a:rPr>
              <a:t>   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chip      moon</a:t>
            </a:r>
          </a:p>
          <a:p>
            <a:pPr marL="457200" indent="-457200" eaLnBrk="1" hangingPunct="1">
              <a:buFont typeface="Arial"/>
              <a:buChar char="•"/>
            </a:pPr>
            <a:endParaRPr lang="en-GB" sz="3200" dirty="0" smtClean="0"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 charset="0"/>
                <a:cs typeface="Arial" charset="0"/>
              </a:rPr>
              <a:t>More </a:t>
            </a:r>
            <a:r>
              <a:rPr lang="en-GB" sz="3200" dirty="0">
                <a:latin typeface="Calibri" charset="0"/>
                <a:cs typeface="Arial" charset="0"/>
              </a:rPr>
              <a:t>high frequency words </a:t>
            </a:r>
            <a:endParaRPr lang="en-GB" sz="3200" dirty="0" smtClean="0">
              <a:latin typeface="Calibri" charset="0"/>
              <a:cs typeface="Arial" charset="0"/>
            </a:endParaRPr>
          </a:p>
          <a:p>
            <a:pPr eaLnBrk="1" hangingPunct="1"/>
            <a:r>
              <a:rPr lang="en-GB" sz="3200" dirty="0">
                <a:latin typeface="Calibri" charset="0"/>
                <a:cs typeface="Arial" charset="0"/>
              </a:rPr>
              <a:t> </a:t>
            </a:r>
            <a:r>
              <a:rPr lang="en-GB" sz="3200" dirty="0" smtClean="0">
                <a:latin typeface="Calibri" charset="0"/>
                <a:cs typeface="Arial" charset="0"/>
              </a:rPr>
              <a:t>    e.g</a:t>
            </a:r>
            <a:r>
              <a:rPr lang="en-GB" sz="3200" dirty="0">
                <a:latin typeface="Calibri" charset="0"/>
                <a:cs typeface="Arial" charset="0"/>
              </a:rPr>
              <a:t>.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he     she      me      be      was</a:t>
            </a:r>
            <a:endParaRPr lang="en-GB" sz="3200" dirty="0">
              <a:solidFill>
                <a:srgbClr val="FF0000"/>
              </a:solidFill>
              <a:latin typeface="Calibri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596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444208" y="3429000"/>
            <a:ext cx="576064" cy="36004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283968" y="3429000"/>
            <a:ext cx="576064" cy="36004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347864" y="3429000"/>
            <a:ext cx="576064" cy="36004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483768" y="3429000"/>
            <a:ext cx="576064" cy="36004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8229600" cy="1080120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0000"/>
                </a:solidFill>
                <a:latin typeface="Comic Sans MS" charset="0"/>
              </a:rPr>
              <a:t>Phase 4</a:t>
            </a:r>
            <a:endParaRPr lang="en-US" dirty="0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87042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en-GB" sz="3600" dirty="0">
              <a:latin typeface="Arial" charset="0"/>
            </a:endParaRPr>
          </a:p>
          <a:p>
            <a:pPr algn="ctr" eaLnBrk="1" hangingPunct="1">
              <a:buFontTx/>
              <a:buNone/>
            </a:pPr>
            <a:endParaRPr lang="en-GB" sz="3600" dirty="0">
              <a:latin typeface="Arial" charset="0"/>
            </a:endParaRPr>
          </a:p>
        </p:txBody>
      </p:sp>
      <p:sp>
        <p:nvSpPr>
          <p:cNvPr id="87043" name="Text Box 1028"/>
          <p:cNvSpPr txBox="1">
            <a:spLocks noChangeArrowheads="1"/>
          </p:cNvSpPr>
          <p:nvPr/>
        </p:nvSpPr>
        <p:spPr bwMode="auto">
          <a:xfrm>
            <a:off x="539552" y="1340768"/>
            <a:ext cx="820891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/>
                <a:cs typeface="Calibri"/>
              </a:rPr>
              <a:t>No </a:t>
            </a:r>
            <a:r>
              <a:rPr lang="en-GB" sz="3200" dirty="0">
                <a:latin typeface="Calibri"/>
                <a:cs typeface="Calibri"/>
              </a:rPr>
              <a:t>new phonemes</a:t>
            </a:r>
          </a:p>
          <a:p>
            <a:pPr marL="457200" indent="-457200" eaLnBrk="1" hangingPunct="1">
              <a:buFont typeface="Arial"/>
              <a:buChar char="•"/>
            </a:pPr>
            <a:endParaRPr lang="en-GB" sz="3200" dirty="0">
              <a:latin typeface="Calibri"/>
              <a:cs typeface="Calibri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/>
                <a:cs typeface="Calibri"/>
              </a:rPr>
              <a:t>Blend and segment words with adjacent consonants </a:t>
            </a:r>
            <a:endParaRPr lang="en-GB" sz="3200" dirty="0" smtClean="0">
              <a:latin typeface="Calibri"/>
              <a:cs typeface="Calibri"/>
            </a:endParaRPr>
          </a:p>
          <a:p>
            <a:pPr eaLnBrk="1" hangingPunct="1"/>
            <a:r>
              <a:rPr lang="en-GB" sz="3200" dirty="0">
                <a:latin typeface="Calibri"/>
                <a:cs typeface="Calibri"/>
              </a:rPr>
              <a:t> </a:t>
            </a:r>
            <a:r>
              <a:rPr lang="en-GB" sz="3200" dirty="0" smtClean="0">
                <a:latin typeface="Calibri"/>
                <a:cs typeface="Calibri"/>
              </a:rPr>
              <a:t>    e.g</a:t>
            </a:r>
            <a:r>
              <a:rPr lang="en-GB" sz="3200" dirty="0">
                <a:latin typeface="Calibri"/>
                <a:cs typeface="Calibri"/>
              </a:rPr>
              <a:t>. w-e-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n-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lang="en-GB" sz="3200" dirty="0" smtClean="0">
                <a:latin typeface="Calibri"/>
                <a:cs typeface="Calibri"/>
              </a:rPr>
              <a:t>    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-t-</a:t>
            </a:r>
            <a:r>
              <a:rPr lang="en-GB" sz="3200" dirty="0">
                <a:latin typeface="Calibri"/>
                <a:cs typeface="Calibri"/>
              </a:rPr>
              <a:t>a-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n-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lang="en-GB" sz="3200" dirty="0" smtClean="0">
                <a:latin typeface="Calibri"/>
                <a:cs typeface="Calibri"/>
              </a:rPr>
              <a:t>       </a:t>
            </a:r>
            <a:r>
              <a:rPr lang="en-GB" sz="3200" dirty="0" err="1" smtClean="0">
                <a:latin typeface="Calibri"/>
                <a:cs typeface="Calibri"/>
              </a:rPr>
              <a:t>sh</a:t>
            </a:r>
            <a:r>
              <a:rPr lang="en-GB" sz="3200" dirty="0">
                <a:latin typeface="Calibri"/>
                <a:cs typeface="Calibri"/>
              </a:rPr>
              <a:t>-r-</a:t>
            </a:r>
            <a:r>
              <a:rPr lang="en-GB" sz="3200" dirty="0" err="1">
                <a:latin typeface="Calibri"/>
                <a:cs typeface="Calibri"/>
              </a:rPr>
              <a:t>i</a:t>
            </a:r>
            <a:r>
              <a:rPr lang="en-GB" sz="3200" dirty="0">
                <a:latin typeface="Calibri"/>
                <a:cs typeface="Calibri"/>
              </a:rPr>
              <a:t>-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n-k</a:t>
            </a:r>
          </a:p>
          <a:p>
            <a:pPr marL="457200" indent="-457200" eaLnBrk="1" hangingPunct="1">
              <a:buFont typeface="Arial"/>
              <a:buChar char="•"/>
            </a:pPr>
            <a:endParaRPr lang="en-GB" sz="3200" dirty="0">
              <a:latin typeface="Calibri"/>
              <a:cs typeface="Calibri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/>
                <a:cs typeface="Calibri"/>
              </a:rPr>
              <a:t>More </a:t>
            </a:r>
            <a:r>
              <a:rPr lang="en-GB" sz="3200" dirty="0" smtClean="0">
                <a:latin typeface="Calibri"/>
                <a:cs typeface="Calibri"/>
              </a:rPr>
              <a:t>tricky/ high </a:t>
            </a:r>
            <a:r>
              <a:rPr lang="en-GB" sz="3200" dirty="0">
                <a:latin typeface="Calibri"/>
                <a:cs typeface="Calibri"/>
              </a:rPr>
              <a:t>frequency </a:t>
            </a:r>
            <a:r>
              <a:rPr lang="en-GB" sz="3200" dirty="0" smtClean="0">
                <a:latin typeface="Calibri"/>
                <a:cs typeface="Calibri"/>
              </a:rPr>
              <a:t>words</a:t>
            </a:r>
          </a:p>
          <a:p>
            <a:pPr eaLnBrk="1" hangingPunct="1"/>
            <a:r>
              <a:rPr lang="en-GB" sz="3200" dirty="0">
                <a:latin typeface="Calibri"/>
                <a:cs typeface="Calibri"/>
              </a:rPr>
              <a:t> </a:t>
            </a:r>
            <a:r>
              <a:rPr lang="en-GB" sz="3200" dirty="0" smtClean="0">
                <a:latin typeface="Calibri"/>
                <a:cs typeface="Calibri"/>
              </a:rPr>
              <a:t>    e.g</a:t>
            </a:r>
            <a:r>
              <a:rPr lang="en-GB" sz="3200" dirty="0">
                <a:latin typeface="Calibri"/>
                <a:cs typeface="Calibri"/>
              </a:rPr>
              <a:t>. </a:t>
            </a:r>
            <a:r>
              <a:rPr lang="en-GB" sz="3200" dirty="0" smtClean="0">
                <a:latin typeface="Calibri"/>
                <a:cs typeface="Calibri"/>
              </a:rPr>
              <a:t> 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said    have     like 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   some</a:t>
            </a:r>
            <a:endParaRPr lang="en-GB" sz="3200" dirty="0">
              <a:solidFill>
                <a:srgbClr val="FF0000"/>
              </a:solidFill>
              <a:latin typeface="Calibri"/>
              <a:cs typeface="Calibri"/>
            </a:endParaRPr>
          </a:p>
          <a:p>
            <a:pPr eaLnBrk="1" hangingPunct="1"/>
            <a:endParaRPr lang="en-GB" sz="32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415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0000"/>
                </a:solidFill>
                <a:latin typeface="Comic Sans MS" charset="0"/>
              </a:rPr>
              <a:t>Phase 5</a:t>
            </a:r>
            <a:endParaRPr lang="en-US" dirty="0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89090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  <a:p>
            <a:pPr algn="ctr" eaLnBrk="1" hangingPunct="1">
              <a:buFontTx/>
              <a:buNone/>
            </a:pPr>
            <a:endParaRPr lang="en-GB" sz="3600">
              <a:latin typeface="Arial" charset="0"/>
            </a:endParaRPr>
          </a:p>
        </p:txBody>
      </p:sp>
      <p:sp>
        <p:nvSpPr>
          <p:cNvPr id="89091" name="Text Box 1028"/>
          <p:cNvSpPr txBox="1">
            <a:spLocks noChangeArrowheads="1"/>
          </p:cNvSpPr>
          <p:nvPr/>
        </p:nvSpPr>
        <p:spPr bwMode="auto">
          <a:xfrm>
            <a:off x="467544" y="1052736"/>
            <a:ext cx="828092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/>
                <a:cs typeface="Calibri"/>
              </a:rPr>
              <a:t>More </a:t>
            </a:r>
            <a:r>
              <a:rPr lang="en-GB" sz="3200" dirty="0">
                <a:latin typeface="Calibri"/>
                <a:cs typeface="Calibri"/>
              </a:rPr>
              <a:t>alternative graphemes for the  phonemes taught in phases 2 and 3 </a:t>
            </a:r>
          </a:p>
          <a:p>
            <a:pPr eaLnBrk="1" hangingPunct="1"/>
            <a:r>
              <a:rPr lang="en-GB" sz="3200" dirty="0" smtClean="0">
                <a:latin typeface="Calibri"/>
                <a:cs typeface="Calibri"/>
              </a:rPr>
              <a:t>     e.g</a:t>
            </a:r>
            <a:r>
              <a:rPr lang="en-GB" sz="3200" dirty="0">
                <a:latin typeface="Calibri"/>
                <a:cs typeface="Calibri"/>
              </a:rPr>
              <a:t>.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long </a:t>
            </a:r>
            <a:r>
              <a:rPr lang="ja-JP" altLang="en-GB" sz="3200" dirty="0">
                <a:solidFill>
                  <a:srgbClr val="FF0000"/>
                </a:solidFill>
                <a:latin typeface="Calibri"/>
                <a:cs typeface="Calibri"/>
              </a:rPr>
              <a:t>‘</a:t>
            </a:r>
            <a:r>
              <a:rPr lang="en-GB" altLang="ja-JP" sz="32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lang="ja-JP" altLang="en-GB" sz="3200" dirty="0">
                <a:solidFill>
                  <a:srgbClr val="FF0000"/>
                </a:solidFill>
                <a:latin typeface="Calibri"/>
                <a:cs typeface="Calibri"/>
              </a:rPr>
              <a:t>’</a:t>
            </a:r>
            <a:r>
              <a:rPr lang="en-GB" altLang="ja-JP" sz="3200" dirty="0">
                <a:solidFill>
                  <a:srgbClr val="FF0000"/>
                </a:solidFill>
                <a:latin typeface="Calibri"/>
                <a:cs typeface="Calibri"/>
              </a:rPr>
              <a:t> =  </a:t>
            </a:r>
            <a:r>
              <a:rPr lang="en-GB" altLang="ja-JP" sz="3200" dirty="0" err="1">
                <a:solidFill>
                  <a:srgbClr val="FF0000"/>
                </a:solidFill>
                <a:latin typeface="Calibri"/>
                <a:cs typeface="Calibri"/>
              </a:rPr>
              <a:t>ai</a:t>
            </a:r>
            <a:r>
              <a:rPr lang="en-GB" altLang="ja-JP" sz="3200" dirty="0">
                <a:solidFill>
                  <a:srgbClr val="FF0000"/>
                </a:solidFill>
                <a:latin typeface="Calibri"/>
                <a:cs typeface="Calibri"/>
              </a:rPr>
              <a:t>, </a:t>
            </a:r>
            <a:r>
              <a:rPr lang="en-GB" altLang="ja-JP" sz="3200" dirty="0" smtClean="0">
                <a:solidFill>
                  <a:srgbClr val="FF0000"/>
                </a:solidFill>
                <a:latin typeface="Calibri"/>
                <a:cs typeface="Calibri"/>
              </a:rPr>
              <a:t>    </a:t>
            </a:r>
            <a:r>
              <a:rPr lang="en-GB" altLang="ja-JP" sz="3200" dirty="0">
                <a:solidFill>
                  <a:srgbClr val="FF0000"/>
                </a:solidFill>
                <a:latin typeface="Calibri"/>
                <a:cs typeface="Calibri"/>
              </a:rPr>
              <a:t>ay, </a:t>
            </a:r>
            <a:r>
              <a:rPr lang="en-GB" altLang="ja-JP" sz="3200" dirty="0" smtClean="0">
                <a:solidFill>
                  <a:srgbClr val="FF0000"/>
                </a:solidFill>
                <a:latin typeface="Calibri"/>
                <a:cs typeface="Calibri"/>
              </a:rPr>
              <a:t>   </a:t>
            </a:r>
            <a:r>
              <a:rPr lang="en-GB" altLang="ja-JP" sz="3200" dirty="0">
                <a:solidFill>
                  <a:srgbClr val="FF0000"/>
                </a:solidFill>
                <a:latin typeface="Calibri"/>
                <a:cs typeface="Calibri"/>
              </a:rPr>
              <a:t>a-</a:t>
            </a:r>
            <a:r>
              <a:rPr lang="en-GB" altLang="ja-JP" sz="320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</a:p>
          <a:p>
            <a:pPr eaLnBrk="1" hangingPunct="1"/>
            <a:endParaRPr lang="en-GB" altLang="ja-JP" sz="3200" dirty="0" smtClean="0">
              <a:latin typeface="Calibri"/>
              <a:cs typeface="Calibri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 smtClean="0">
                <a:latin typeface="Calibri"/>
                <a:cs typeface="Calibri"/>
              </a:rPr>
              <a:t>More </a:t>
            </a:r>
            <a:r>
              <a:rPr lang="en-GB" sz="3200" dirty="0">
                <a:latin typeface="Calibri"/>
                <a:cs typeface="Calibri"/>
              </a:rPr>
              <a:t>ways of pronouncing graphemes taught in phases 2 and 3  </a:t>
            </a:r>
            <a:r>
              <a:rPr lang="en-GB" sz="3200" dirty="0" smtClean="0">
                <a:latin typeface="Calibri"/>
                <a:cs typeface="Calibri"/>
              </a:rPr>
              <a:t>e.g.    </a:t>
            </a:r>
            <a:r>
              <a:rPr lang="en-GB" sz="3200" dirty="0" err="1">
                <a:solidFill>
                  <a:srgbClr val="FF0000"/>
                </a:solidFill>
                <a:latin typeface="Calibri"/>
                <a:cs typeface="Calibri"/>
              </a:rPr>
              <a:t>ow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      cow  throw</a:t>
            </a:r>
          </a:p>
          <a:p>
            <a:pPr eaLnBrk="1" hangingPunct="1">
              <a:buFontTx/>
              <a:buChar char="•"/>
            </a:pPr>
            <a:endParaRPr lang="en-GB" sz="3200" dirty="0">
              <a:latin typeface="Calibri"/>
              <a:cs typeface="Calibri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/>
                <a:cs typeface="Calibri"/>
              </a:rPr>
              <a:t>Blend and segment all sounds taught</a:t>
            </a:r>
          </a:p>
          <a:p>
            <a:pPr eaLnBrk="1" hangingPunct="1">
              <a:buFontTx/>
              <a:buChar char="•"/>
            </a:pPr>
            <a:endParaRPr lang="en-GB" sz="3200" dirty="0">
              <a:latin typeface="Calibri"/>
              <a:cs typeface="Calibri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/>
                <a:cs typeface="Calibri"/>
              </a:rPr>
              <a:t>More high frequency words, </a:t>
            </a:r>
            <a:endParaRPr lang="en-GB" sz="3200" dirty="0" smtClean="0">
              <a:latin typeface="Calibri"/>
              <a:cs typeface="Calibri"/>
            </a:endParaRPr>
          </a:p>
          <a:p>
            <a:pPr eaLnBrk="1" hangingPunct="1"/>
            <a:r>
              <a:rPr lang="en-GB" sz="3200" dirty="0">
                <a:latin typeface="Calibri"/>
                <a:cs typeface="Calibri"/>
              </a:rPr>
              <a:t> </a:t>
            </a:r>
            <a:r>
              <a:rPr lang="en-GB" sz="3200" dirty="0" smtClean="0">
                <a:latin typeface="Calibri"/>
                <a:cs typeface="Calibri"/>
              </a:rPr>
              <a:t>    e.g.   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their   where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alibri"/>
                <a:cs typeface="Calibri"/>
              </a:rPr>
              <a:t>    who     </a:t>
            </a:r>
            <a:r>
              <a:rPr lang="en-GB" sz="3200" dirty="0">
                <a:solidFill>
                  <a:srgbClr val="FF0000"/>
                </a:solidFill>
                <a:latin typeface="Calibri"/>
                <a:cs typeface="Calibri"/>
              </a:rPr>
              <a:t>though</a:t>
            </a:r>
          </a:p>
        </p:txBody>
      </p:sp>
    </p:spTree>
    <p:extLst>
      <p:ext uri="{BB962C8B-B14F-4D97-AF65-F5344CB8AC3E}">
        <p14:creationId xmlns:p14="http://schemas.microsoft.com/office/powerpoint/2010/main" val="32920524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0000"/>
                </a:solidFill>
                <a:latin typeface="Comic Sans MS" charset="0"/>
              </a:rPr>
              <a:t>Phase 6</a:t>
            </a:r>
            <a:endParaRPr lang="en-US" dirty="0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91138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en-GB" sz="3600" dirty="0">
              <a:latin typeface="Arial" charset="0"/>
            </a:endParaRPr>
          </a:p>
          <a:p>
            <a:pPr algn="ctr" eaLnBrk="1" hangingPunct="1">
              <a:buFontTx/>
              <a:buNone/>
            </a:pPr>
            <a:endParaRPr lang="en-GB" sz="3600" dirty="0">
              <a:latin typeface="Arial" charset="0"/>
            </a:endParaRPr>
          </a:p>
        </p:txBody>
      </p:sp>
      <p:sp>
        <p:nvSpPr>
          <p:cNvPr id="91139" name="Text Box 1028"/>
          <p:cNvSpPr txBox="1">
            <a:spLocks noChangeArrowheads="1"/>
          </p:cNvSpPr>
          <p:nvPr/>
        </p:nvSpPr>
        <p:spPr bwMode="auto">
          <a:xfrm>
            <a:off x="611560" y="1341438"/>
            <a:ext cx="8352927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eaLnBrk="0" hangingPunct="0"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6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 charset="0"/>
                <a:cs typeface="Arial" charset="0"/>
              </a:rPr>
              <a:t>Increasingly fluent segmenting and blending</a:t>
            </a:r>
          </a:p>
          <a:p>
            <a:pPr eaLnBrk="1" hangingPunct="1"/>
            <a:endParaRPr lang="en-GB" sz="3200" dirty="0" smtClean="0"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 charset="0"/>
                <a:cs typeface="Arial" charset="0"/>
              </a:rPr>
              <a:t>P</a:t>
            </a:r>
            <a:r>
              <a:rPr lang="en-GB" sz="3200" dirty="0" smtClean="0">
                <a:latin typeface="Calibri" charset="0"/>
                <a:cs typeface="Arial" charset="0"/>
              </a:rPr>
              <a:t>honemes that can </a:t>
            </a:r>
            <a:r>
              <a:rPr lang="en-GB" sz="3200" dirty="0">
                <a:latin typeface="Calibri" charset="0"/>
                <a:cs typeface="Arial" charset="0"/>
              </a:rPr>
              <a:t>be spelt in more than one way, </a:t>
            </a:r>
            <a:r>
              <a:rPr lang="en-GB" sz="3200" dirty="0" smtClean="0">
                <a:latin typeface="Calibri" charset="0"/>
                <a:cs typeface="Arial" charset="0"/>
              </a:rPr>
              <a:t>e.g</a:t>
            </a:r>
            <a:r>
              <a:rPr lang="en-GB" sz="3200" dirty="0">
                <a:latin typeface="Calibri" charset="0"/>
                <a:cs typeface="Arial" charset="0"/>
              </a:rPr>
              <a:t>. 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s</a:t>
            </a:r>
            <a:r>
              <a:rPr lang="en-GB" sz="3200" u="sng" dirty="0">
                <a:solidFill>
                  <a:srgbClr val="FF0000"/>
                </a:solidFill>
                <a:latin typeface="Calibri" charset="0"/>
                <a:cs typeface="Arial" charset="0"/>
              </a:rPr>
              <a:t>ee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/s</a:t>
            </a:r>
            <a:r>
              <a:rPr lang="en-GB" sz="3200" u="sng" dirty="0">
                <a:solidFill>
                  <a:srgbClr val="FF0000"/>
                </a:solidFill>
                <a:latin typeface="Calibri" charset="0"/>
                <a:cs typeface="Arial" charset="0"/>
              </a:rPr>
              <a:t>ea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 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b</a:t>
            </a:r>
            <a:r>
              <a:rPr lang="en-GB" sz="3200" u="sng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e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d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/h</a:t>
            </a:r>
            <a:r>
              <a:rPr lang="en-GB" sz="3200" u="sng" dirty="0">
                <a:solidFill>
                  <a:srgbClr val="FF0000"/>
                </a:solidFill>
                <a:latin typeface="Calibri" charset="0"/>
                <a:cs typeface="Arial" charset="0"/>
              </a:rPr>
              <a:t>ea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d/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s</a:t>
            </a:r>
            <a:r>
              <a:rPr lang="en-GB" sz="3200" u="sng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ai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d  cl</a:t>
            </a:r>
            <a:r>
              <a:rPr lang="en-GB" sz="3200" u="sng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ou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d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/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cl</a:t>
            </a:r>
            <a:r>
              <a:rPr lang="en-GB" sz="3200" u="sng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ow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n</a:t>
            </a:r>
          </a:p>
          <a:p>
            <a:pPr eaLnBrk="1" hangingPunct="1"/>
            <a:endParaRPr lang="en-GB" sz="3200" dirty="0">
              <a:solidFill>
                <a:srgbClr val="FF0000"/>
              </a:solidFill>
              <a:latin typeface="Calibri" charset="0"/>
              <a:cs typeface="Arial" charset="0"/>
            </a:endParaRPr>
          </a:p>
          <a:p>
            <a:pPr eaLnBrk="1" hangingPunct="1"/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Spelling rules: </a:t>
            </a:r>
            <a:endParaRPr lang="en-GB" sz="3200" dirty="0">
              <a:solidFill>
                <a:srgbClr val="FF0000"/>
              </a:solidFill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 charset="0"/>
                <a:cs typeface="Arial" charset="0"/>
              </a:rPr>
              <a:t>p</a:t>
            </a:r>
            <a:r>
              <a:rPr lang="en-GB" sz="3200" dirty="0" smtClean="0">
                <a:latin typeface="Calibri" charset="0"/>
                <a:cs typeface="Arial" charset="0"/>
              </a:rPr>
              <a:t>refixes </a:t>
            </a:r>
            <a:r>
              <a:rPr lang="en-GB" sz="3200" dirty="0">
                <a:latin typeface="Calibri" charset="0"/>
                <a:cs typeface="Arial" charset="0"/>
              </a:rPr>
              <a:t>and </a:t>
            </a:r>
            <a:r>
              <a:rPr lang="en-GB" sz="3200" dirty="0" smtClean="0">
                <a:latin typeface="Calibri" charset="0"/>
                <a:cs typeface="Arial" charset="0"/>
              </a:rPr>
              <a:t>suffixes  e.g</a:t>
            </a:r>
            <a:r>
              <a:rPr lang="en-GB" sz="3200" dirty="0">
                <a:latin typeface="Calibri" charset="0"/>
                <a:cs typeface="Arial" charset="0"/>
              </a:rPr>
              <a:t>. </a:t>
            </a:r>
            <a:r>
              <a:rPr lang="en-GB" sz="3200" dirty="0" smtClean="0">
                <a:latin typeface="Calibri" charset="0"/>
                <a:cs typeface="Arial" charset="0"/>
              </a:rPr>
              <a:t>-</a:t>
            </a:r>
            <a:r>
              <a:rPr lang="en-GB" sz="3200" dirty="0" err="1" smtClean="0">
                <a:latin typeface="Calibri" charset="0"/>
                <a:cs typeface="Arial" charset="0"/>
              </a:rPr>
              <a:t>ing</a:t>
            </a:r>
            <a:endParaRPr lang="en-GB" sz="3200" dirty="0"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 charset="0"/>
                <a:cs typeface="Arial" charset="0"/>
              </a:rPr>
              <a:t>d</a:t>
            </a:r>
            <a:r>
              <a:rPr lang="en-GB" sz="3200" dirty="0" smtClean="0">
                <a:latin typeface="Calibri" charset="0"/>
                <a:cs typeface="Arial" charset="0"/>
              </a:rPr>
              <a:t>oubling </a:t>
            </a:r>
            <a:r>
              <a:rPr lang="en-GB" sz="3200" dirty="0">
                <a:latin typeface="Calibri" charset="0"/>
                <a:cs typeface="Arial" charset="0"/>
              </a:rPr>
              <a:t>and dropping of letters, </a:t>
            </a:r>
            <a:r>
              <a:rPr lang="en-GB" sz="3200" dirty="0" smtClean="0">
                <a:latin typeface="Calibri" charset="0"/>
                <a:cs typeface="Arial" charset="0"/>
              </a:rPr>
              <a:t>e.g.         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hop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/</a:t>
            </a:r>
            <a:r>
              <a:rPr lang="en-GB" sz="3200" dirty="0" smtClean="0">
                <a:solidFill>
                  <a:srgbClr val="FF0000"/>
                </a:solidFill>
                <a:latin typeface="Calibri" charset="0"/>
                <a:cs typeface="Arial" charset="0"/>
              </a:rPr>
              <a:t>hopping</a:t>
            </a:r>
            <a:endParaRPr lang="en-GB" sz="3200" dirty="0">
              <a:solidFill>
                <a:srgbClr val="FF0000"/>
              </a:solidFill>
              <a:latin typeface="Calibri" charset="0"/>
              <a:cs typeface="Arial" charset="0"/>
            </a:endParaRPr>
          </a:p>
          <a:p>
            <a:pPr marL="457200" indent="-457200" eaLnBrk="1" hangingPunct="1">
              <a:buFont typeface="Arial"/>
              <a:buChar char="•"/>
            </a:pPr>
            <a:r>
              <a:rPr lang="en-GB" sz="3200" dirty="0">
                <a:latin typeface="Calibri" charset="0"/>
                <a:cs typeface="Arial" charset="0"/>
              </a:rPr>
              <a:t>s</a:t>
            </a:r>
            <a:r>
              <a:rPr lang="en-GB" sz="3200" dirty="0" smtClean="0">
                <a:latin typeface="Calibri" charset="0"/>
                <a:cs typeface="Arial" charset="0"/>
              </a:rPr>
              <a:t>pelling </a:t>
            </a:r>
            <a:r>
              <a:rPr lang="en-GB" sz="3200" dirty="0">
                <a:latin typeface="Calibri" charset="0"/>
                <a:cs typeface="Arial" charset="0"/>
              </a:rPr>
              <a:t>of unusual words </a:t>
            </a:r>
            <a:r>
              <a:rPr lang="en-GB" sz="3200" dirty="0" smtClean="0">
                <a:latin typeface="Calibri" charset="0"/>
                <a:cs typeface="Arial" charset="0"/>
              </a:rPr>
              <a:t>e.g</a:t>
            </a:r>
            <a:r>
              <a:rPr lang="en-GB" sz="3200" dirty="0">
                <a:latin typeface="Calibri" charset="0"/>
                <a:cs typeface="Arial" charset="0"/>
              </a:rPr>
              <a:t>. </a:t>
            </a:r>
            <a:r>
              <a:rPr lang="en-GB" sz="3200" dirty="0">
                <a:solidFill>
                  <a:srgbClr val="FF0000"/>
                </a:solidFill>
                <a:latin typeface="Calibri" charset="0"/>
                <a:cs typeface="Arial" charset="0"/>
              </a:rPr>
              <a:t>laugh, could</a:t>
            </a:r>
          </a:p>
          <a:p>
            <a:pPr marL="457200" indent="-457200" eaLnBrk="1" hangingPunct="1">
              <a:buFont typeface="Arial"/>
              <a:buChar char="•"/>
            </a:pPr>
            <a:endParaRPr lang="en-GB" sz="32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717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 smtClean="0">
                <a:latin typeface="Arial"/>
                <a:ea typeface="+mj-ea"/>
                <a:cs typeface="Arial"/>
              </a:rPr>
              <a:t>Ooooh</a:t>
            </a:r>
            <a:r>
              <a:rPr lang="en-GB" dirty="0" smtClean="0">
                <a:latin typeface="Arial"/>
                <a:ea typeface="+mj-ea"/>
                <a:cs typeface="Arial"/>
              </a:rPr>
              <a:t>!   Here we go again!</a:t>
            </a:r>
            <a:endParaRPr lang="en-GB" sz="3600" dirty="0" smtClean="0">
              <a:latin typeface="Arial"/>
              <a:ea typeface="+mj-ea"/>
              <a:cs typeface="Arial"/>
            </a:endParaRP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33400" y="1981200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1676400" y="1905000"/>
            <a:ext cx="381000" cy="990600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2362200" y="21336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1676400" y="3733800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457200" y="37338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6084168" y="5157192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34827" name="AutoShape 11"/>
          <p:cNvSpPr>
            <a:spLocks noChangeArrowheads="1"/>
          </p:cNvSpPr>
          <p:nvPr/>
        </p:nvSpPr>
        <p:spPr bwMode="auto">
          <a:xfrm>
            <a:off x="395536" y="5085184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Donut 12"/>
          <p:cNvSpPr/>
          <p:nvPr/>
        </p:nvSpPr>
        <p:spPr>
          <a:xfrm>
            <a:off x="3059113" y="3500438"/>
            <a:ext cx="1008062" cy="936625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4283968" y="3717032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4644008" y="5085184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1691680" y="5085184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Donut 16"/>
          <p:cNvSpPr/>
          <p:nvPr/>
        </p:nvSpPr>
        <p:spPr>
          <a:xfrm>
            <a:off x="3131840" y="4869160"/>
            <a:ext cx="1008062" cy="936625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944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0" grpId="0" animBg="1"/>
      <p:bldP spid="34821" grpId="0" animBg="1"/>
      <p:bldP spid="34823" grpId="0" animBg="1"/>
      <p:bldP spid="34824" grpId="0" animBg="1"/>
      <p:bldP spid="34825" grpId="0" animBg="1"/>
      <p:bldP spid="34827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 smtClean="0">
                <a:latin typeface="Arial"/>
                <a:ea typeface="+mj-ea"/>
                <a:cs typeface="Arial"/>
              </a:rPr>
              <a:t>Ooooh</a:t>
            </a:r>
            <a:r>
              <a:rPr lang="en-GB" dirty="0" smtClean="0">
                <a:latin typeface="Arial"/>
                <a:ea typeface="+mj-ea"/>
                <a:cs typeface="Arial"/>
              </a:rPr>
              <a:t>!   Here we go again!</a:t>
            </a:r>
            <a:endParaRPr lang="en-GB" sz="3600" dirty="0" smtClean="0">
              <a:latin typeface="Arial"/>
              <a:ea typeface="+mj-ea"/>
              <a:cs typeface="Arial"/>
            </a:endParaRP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33400" y="1981200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1676400" y="1905000"/>
            <a:ext cx="381000" cy="990600"/>
          </a:xfrm>
          <a:prstGeom prst="flowChartCollat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2362200" y="21336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1676400" y="3733800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457200" y="3733800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6084168" y="5157192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34827" name="AutoShape 11"/>
          <p:cNvSpPr>
            <a:spLocks noChangeArrowheads="1"/>
          </p:cNvSpPr>
          <p:nvPr/>
        </p:nvSpPr>
        <p:spPr bwMode="auto">
          <a:xfrm>
            <a:off x="395536" y="5085184"/>
            <a:ext cx="9144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Donut 12"/>
          <p:cNvSpPr/>
          <p:nvPr/>
        </p:nvSpPr>
        <p:spPr>
          <a:xfrm>
            <a:off x="3059113" y="3500438"/>
            <a:ext cx="1008062" cy="936625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4283968" y="3717032"/>
            <a:ext cx="1600200" cy="457200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4644008" y="5085184"/>
            <a:ext cx="1066800" cy="6096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1691680" y="5085184"/>
            <a:ext cx="1143000" cy="1143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Donut 16"/>
          <p:cNvSpPr/>
          <p:nvPr/>
        </p:nvSpPr>
        <p:spPr>
          <a:xfrm>
            <a:off x="3131840" y="4869160"/>
            <a:ext cx="1008062" cy="936625"/>
          </a:xfrm>
          <a:prstGeom prst="donu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95585" y="5877272"/>
            <a:ext cx="31505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 patient!</a:t>
            </a:r>
            <a:endParaRPr lang="en-GB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7682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2420938"/>
            <a:ext cx="6985000" cy="31416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sz="4000" dirty="0">
              <a:latin typeface="Calibri" charset="0"/>
            </a:endParaRPr>
          </a:p>
          <a:p>
            <a:pPr eaLnBrk="1" hangingPunct="1">
              <a:defRPr/>
            </a:pPr>
            <a:r>
              <a:rPr lang="en-GB" sz="4000" dirty="0" smtClean="0">
                <a:latin typeface="Calibri"/>
                <a:cs typeface="Calibri"/>
              </a:rPr>
              <a:t>3</a:t>
            </a:r>
            <a:r>
              <a:rPr lang="en-GB" sz="4000" dirty="0">
                <a:latin typeface="Calibri"/>
                <a:cs typeface="Calibri"/>
              </a:rPr>
              <a:t>. Developing comprehension, confidence </a:t>
            </a:r>
            <a:r>
              <a:rPr lang="en-GB" sz="4000" dirty="0" smtClean="0">
                <a:latin typeface="Calibri"/>
                <a:cs typeface="Calibri"/>
              </a:rPr>
              <a:t>and</a:t>
            </a:r>
          </a:p>
          <a:p>
            <a:pPr eaLnBrk="1" hangingPunct="1">
              <a:defRPr/>
            </a:pPr>
            <a:r>
              <a:rPr lang="en-GB" sz="4000" dirty="0" smtClean="0">
                <a:latin typeface="Calibri"/>
                <a:cs typeface="Calibri"/>
              </a:rPr>
              <a:t>    enjoyment</a:t>
            </a:r>
            <a:endParaRPr lang="en-GB" sz="4000" dirty="0"/>
          </a:p>
        </p:txBody>
      </p:sp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2133600" y="2997200"/>
            <a:ext cx="48768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2109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4894263" cy="4906963"/>
          </a:xfrm>
        </p:spPr>
        <p:txBody>
          <a:bodyPr/>
          <a:lstStyle/>
          <a:p>
            <a:pPr eaLnBrk="1" hangingPunct="1"/>
            <a:r>
              <a:rPr lang="en-GB" sz="4000">
                <a:solidFill>
                  <a:schemeClr val="tx1"/>
                </a:solidFill>
                <a:latin typeface="Calibri" charset="0"/>
              </a:rPr>
              <a:t>For success,</a:t>
            </a:r>
            <a:br>
              <a:rPr lang="en-GB" sz="4000">
                <a:solidFill>
                  <a:schemeClr val="tx1"/>
                </a:solidFill>
                <a:latin typeface="Calibri" charset="0"/>
              </a:rPr>
            </a:br>
            <a:r>
              <a:rPr lang="en-GB" sz="4000">
                <a:solidFill>
                  <a:srgbClr val="FF3300"/>
                </a:solidFill>
                <a:latin typeface="Calibri" charset="0"/>
              </a:rPr>
              <a:t>attitude</a:t>
            </a:r>
            <a:r>
              <a:rPr lang="en-GB" sz="4000">
                <a:solidFill>
                  <a:schemeClr val="tx1"/>
                </a:solidFill>
                <a:latin typeface="Calibri" charset="0"/>
              </a:rPr>
              <a:t> is as important as</a:t>
            </a:r>
            <a:br>
              <a:rPr lang="en-GB" sz="4000">
                <a:solidFill>
                  <a:schemeClr val="tx1"/>
                </a:solidFill>
                <a:latin typeface="Calibri" charset="0"/>
              </a:rPr>
            </a:br>
            <a:r>
              <a:rPr lang="en-GB" sz="4000">
                <a:solidFill>
                  <a:srgbClr val="FF3300"/>
                </a:solidFill>
                <a:latin typeface="Calibri" charset="0"/>
              </a:rPr>
              <a:t>ability</a:t>
            </a:r>
            <a:r>
              <a:rPr lang="en-GB" sz="4000">
                <a:solidFill>
                  <a:schemeClr val="tx1"/>
                </a:solidFill>
                <a:latin typeface="Calibri" charset="0"/>
              </a:rPr>
              <a:t>!</a:t>
            </a:r>
          </a:p>
        </p:txBody>
      </p:sp>
      <p:pic>
        <p:nvPicPr>
          <p:cNvPr id="100354" name="Picture 4" descr="C:\Users\SAustwick\AppData\Local\Microsoft\Windows\Temporary Internet Files\Content.IE5\T2JT97KM\MP90044831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49275"/>
            <a:ext cx="3870325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3848" y="274638"/>
            <a:ext cx="2664296" cy="2146250"/>
          </a:xfrm>
        </p:spPr>
        <p:txBody>
          <a:bodyPr/>
          <a:lstStyle/>
          <a:p>
            <a:pPr algn="ctr"/>
            <a:r>
              <a:rPr lang="en-US" sz="3200" dirty="0" smtClean="0"/>
              <a:t>‘How can I help my child to be a good reader?’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-5054" b="-5054"/>
          <a:stretch>
            <a:fillRect/>
          </a:stretch>
        </p:blipFill>
        <p:spPr>
          <a:xfrm>
            <a:off x="827584" y="4293096"/>
            <a:ext cx="4054650" cy="223224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96752"/>
            <a:ext cx="2908300" cy="279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0" y="2708920"/>
            <a:ext cx="3962400" cy="2044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8300" y="4660900"/>
            <a:ext cx="3695700" cy="2197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6136" y="404664"/>
            <a:ext cx="3695700" cy="219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858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Calibri"/>
                <a:cs typeface="Calibri"/>
              </a:rPr>
              <a:t>My 10 Top Tips </a:t>
            </a:r>
            <a:r>
              <a:rPr lang="en-US" dirty="0" smtClean="0">
                <a:solidFill>
                  <a:srgbClr val="FF0000"/>
                </a:solidFill>
                <a:latin typeface="Calibri"/>
                <a:cs typeface="Calibri"/>
              </a:rPr>
              <a:t>(in no particular order)</a:t>
            </a:r>
            <a:endParaRPr lang="en-US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18894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US" dirty="0" smtClean="0">
                <a:latin typeface="Calibri"/>
                <a:cs typeface="Calibri"/>
              </a:rPr>
              <a:t>You</a:t>
            </a:r>
            <a:r>
              <a:rPr lang="en-US" dirty="0" smtClean="0"/>
              <a:t> can…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8189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1. Play </a:t>
            </a:r>
            <a:r>
              <a:rPr lang="en-US" sz="2800" dirty="0"/>
              <a:t>games and activities that promote </a:t>
            </a:r>
            <a:r>
              <a:rPr lang="en-US" sz="2800" dirty="0" smtClean="0"/>
              <a:t>reading,</a:t>
            </a:r>
          </a:p>
          <a:p>
            <a:pPr marL="0" indent="0">
              <a:buNone/>
            </a:pPr>
            <a:r>
              <a:rPr lang="en-US" sz="2800" dirty="0" smtClean="0"/>
              <a:t>    e.g.</a:t>
            </a:r>
          </a:p>
          <a:p>
            <a:pPr marL="0" indent="0">
              <a:buNone/>
            </a:pPr>
            <a:endParaRPr lang="en-US" sz="800" dirty="0" smtClean="0"/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I spy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word-building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games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oard games</a:t>
            </a:r>
            <a:endParaRPr lang="en-GB" sz="24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make a collection of things beginning with ‘s’ 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point out signs around you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notice letters on shops, adverts 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link capital letters on signs and car registrations with the beginning of their own name </a:t>
            </a:r>
          </a:p>
          <a:p>
            <a:r>
              <a:rPr lang="en-GB" sz="2400" dirty="0">
                <a:solidFill>
                  <a:srgbClr val="FF0000"/>
                </a:solidFill>
                <a:latin typeface="Arial" charset="0"/>
              </a:rPr>
              <a:t>look out for tricky words – your teacher will give you a list</a:t>
            </a:r>
          </a:p>
          <a:p>
            <a:pPr marL="0" indent="0">
              <a:buNone/>
            </a:pP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207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32048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5474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91513" cy="5184576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2. Create a love of reading by valuing </a:t>
            </a:r>
            <a:r>
              <a:rPr lang="en-GB" sz="2800" dirty="0">
                <a:latin typeface="Arial" charset="0"/>
              </a:rPr>
              <a:t>books </a:t>
            </a:r>
            <a:r>
              <a:rPr lang="en-GB" sz="2800" dirty="0" smtClean="0">
                <a:latin typeface="Arial" charset="0"/>
              </a:rPr>
              <a:t>and   the </a:t>
            </a:r>
            <a:r>
              <a:rPr lang="en-GB" sz="2800" dirty="0">
                <a:latin typeface="Arial" charset="0"/>
              </a:rPr>
              <a:t>time spent reading together – it’s not for long</a:t>
            </a:r>
            <a:r>
              <a:rPr lang="en-GB" sz="2800" dirty="0" smtClean="0">
                <a:latin typeface="Arial" charset="0"/>
              </a:rPr>
              <a:t>!</a:t>
            </a:r>
          </a:p>
          <a:p>
            <a:pPr marL="0" indent="0">
              <a:buNone/>
            </a:pPr>
            <a:endParaRPr lang="en-GB" sz="2800" dirty="0"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e enthusiastic about reading.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Arial" charset="0"/>
              </a:rPr>
              <a:t> </a:t>
            </a:r>
            <a:endParaRPr lang="en-GB" sz="2800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M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ake time to share a book. 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G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et cosy and comfortable.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Read books ‘just for fun’.</a:t>
            </a:r>
          </a:p>
          <a:p>
            <a:endParaRPr lang="en-GB" sz="2800" dirty="0">
              <a:latin typeface="Arial" charset="0"/>
            </a:endParaRPr>
          </a:p>
          <a:p>
            <a:endParaRPr lang="en-GB" sz="2400" dirty="0">
              <a:latin typeface="Arial" charset="0"/>
            </a:endParaRPr>
          </a:p>
          <a:p>
            <a:endParaRPr lang="en-GB" sz="2400" dirty="0" smtClean="0">
              <a:latin typeface="Arial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Arial" charset="0"/>
              </a:rPr>
              <a:t>   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latin typeface="Arial" charset="0"/>
              </a:rPr>
              <a:t>    </a:t>
            </a:r>
          </a:p>
          <a:p>
            <a:endParaRPr lang="en-GB" sz="24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976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32048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can:</a:t>
            </a:r>
          </a:p>
        </p:txBody>
      </p:sp>
      <p:sp>
        <p:nvSpPr>
          <p:cNvPr id="105474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91513" cy="466633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3. Be </a:t>
            </a:r>
            <a:r>
              <a:rPr lang="en-GB" sz="2800" dirty="0">
                <a:latin typeface="Arial" charset="0"/>
              </a:rPr>
              <a:t>a good role </a:t>
            </a:r>
            <a:r>
              <a:rPr lang="en-GB" sz="2800" dirty="0" smtClean="0">
                <a:latin typeface="Arial" charset="0"/>
              </a:rPr>
              <a:t>model:</a:t>
            </a:r>
            <a:endParaRPr lang="en-GB" sz="2800" dirty="0">
              <a:latin typeface="Arial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L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et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your child see </a:t>
            </a:r>
            <a:r>
              <a:rPr lang="en-GB" sz="2800" b="1" i="1" dirty="0">
                <a:solidFill>
                  <a:srgbClr val="FF0000"/>
                </a:solidFill>
                <a:latin typeface="Arial" charset="0"/>
              </a:rPr>
              <a:t>you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 reading for pleasure or information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.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When you read to your child, read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with expression and pay attention to punctuation. Children will copy!</a:t>
            </a:r>
          </a:p>
          <a:p>
            <a:endParaRPr lang="en-GB" sz="2800" dirty="0" smtClean="0">
              <a:latin typeface="Arial" charset="0"/>
            </a:endParaRPr>
          </a:p>
          <a:p>
            <a:endParaRPr lang="en-GB" sz="2800" dirty="0">
              <a:latin typeface="Arial" charset="0"/>
            </a:endParaRPr>
          </a:p>
          <a:p>
            <a:endParaRPr lang="en-GB" sz="2800" dirty="0">
              <a:latin typeface="Arial" charset="0"/>
            </a:endParaRPr>
          </a:p>
          <a:p>
            <a:endParaRPr lang="en-GB" sz="2400" dirty="0" smtClean="0">
              <a:latin typeface="Arial" charset="0"/>
            </a:endParaRPr>
          </a:p>
          <a:p>
            <a:endParaRPr lang="en-GB" sz="2400" dirty="0">
              <a:latin typeface="Arial" charset="0"/>
            </a:endParaRPr>
          </a:p>
          <a:p>
            <a:endParaRPr lang="en-GB" sz="2400" dirty="0" smtClean="0">
              <a:latin typeface="Arial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Arial" charset="0"/>
              </a:rPr>
              <a:t>   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latin typeface="Arial" charset="0"/>
              </a:rPr>
              <a:t>    </a:t>
            </a:r>
          </a:p>
          <a:p>
            <a:endParaRPr lang="en-GB" sz="24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863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08050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5474" name="Content Placeholder 1"/>
          <p:cNvSpPr>
            <a:spLocks noGrp="1"/>
          </p:cNvSpPr>
          <p:nvPr>
            <p:ph idx="1"/>
          </p:nvPr>
        </p:nvSpPr>
        <p:spPr>
          <a:xfrm>
            <a:off x="323528" y="1484784"/>
            <a:ext cx="8712968" cy="535973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4. Talk </a:t>
            </a:r>
            <a:r>
              <a:rPr lang="en-GB" sz="2800" dirty="0">
                <a:latin typeface="Arial" charset="0"/>
              </a:rPr>
              <a:t>about the texts, </a:t>
            </a:r>
            <a:r>
              <a:rPr lang="en-GB" sz="2800" dirty="0" smtClean="0">
                <a:latin typeface="Arial" charset="0"/>
              </a:rPr>
              <a:t>e.g.</a:t>
            </a:r>
          </a:p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 </a:t>
            </a:r>
            <a:endParaRPr lang="en-GB" sz="2400" dirty="0">
              <a:latin typeface="Arial" charset="0"/>
            </a:endParaRP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What can you see in the pictures? 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Who do you think that person might be? 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Do you like this character? Why? 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What might happen next? What makes you think that? 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What is you favourite bit of the story? Why?</a:t>
            </a:r>
          </a:p>
          <a:p>
            <a:pPr>
              <a:buFontTx/>
              <a:buChar char="-"/>
            </a:pP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Did you like this book? Why?</a:t>
            </a:r>
          </a:p>
          <a:p>
            <a:pPr>
              <a:buFontTx/>
              <a:buChar char="-"/>
            </a:pP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Which is your favourite page? Why?</a:t>
            </a:r>
            <a:endParaRPr lang="en-GB" sz="2400" dirty="0">
              <a:solidFill>
                <a:srgbClr val="FF0000"/>
              </a:solidFill>
              <a:latin typeface="Arial" charset="0"/>
            </a:endParaRP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T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est me - think </a:t>
            </a:r>
            <a:r>
              <a:rPr lang="en-GB" sz="2400" dirty="0">
                <a:solidFill>
                  <a:srgbClr val="FF0000"/>
                </a:solidFill>
                <a:latin typeface="Arial" charset="0"/>
              </a:rPr>
              <a:t>of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a question you </a:t>
            </a:r>
            <a:r>
              <a:rPr lang="en-GB" sz="2400" dirty="0">
                <a:solidFill>
                  <a:srgbClr val="FF0000"/>
                </a:solidFill>
                <a:latin typeface="Arial" charset="0"/>
              </a:rPr>
              <a:t>can ask </a:t>
            </a:r>
            <a:r>
              <a:rPr lang="en-GB" sz="2400" i="1" dirty="0" smtClean="0">
                <a:solidFill>
                  <a:srgbClr val="FF0000"/>
                </a:solidFill>
                <a:latin typeface="Arial" charset="0"/>
              </a:rPr>
              <a:t>me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Arial" charset="0"/>
              </a:rPr>
              <a:t>about the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text!</a:t>
            </a:r>
          </a:p>
          <a:p>
            <a:pPr>
              <a:buFontTx/>
              <a:buChar char="-"/>
            </a:pPr>
            <a:endParaRPr lang="en-GB" sz="2400" dirty="0" smtClean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37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08050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5474" name="Content Placeholder 1"/>
          <p:cNvSpPr>
            <a:spLocks noGrp="1"/>
          </p:cNvSpPr>
          <p:nvPr>
            <p:ph idx="1"/>
          </p:nvPr>
        </p:nvSpPr>
        <p:spPr>
          <a:xfrm>
            <a:off x="323528" y="1340768"/>
            <a:ext cx="8712968" cy="5503749"/>
          </a:xfrm>
        </p:spPr>
        <p:txBody>
          <a:bodyPr/>
          <a:lstStyle/>
          <a:p>
            <a:pPr marL="0" indent="0">
              <a:buNone/>
            </a:pPr>
            <a:endParaRPr lang="en-GB" sz="2800" dirty="0">
              <a:latin typeface="Arial" charset="0"/>
            </a:endParaRPr>
          </a:p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5. Extend your child’s vocabulary by teaching new words (both in texts and in conversation) and explaining what they mean.</a:t>
            </a:r>
          </a:p>
          <a:p>
            <a:pPr marL="0" indent="0">
              <a:buNone/>
            </a:pPr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Ask children to put them into a sentence.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Use them several times at home until they are embedded.</a:t>
            </a:r>
            <a:endParaRPr lang="en-GB" sz="2800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120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5474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91513" cy="481034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6. Interact with the text, e.g. </a:t>
            </a:r>
          </a:p>
          <a:p>
            <a:pPr marL="0" indent="0">
              <a:buNone/>
            </a:pPr>
            <a:endParaRPr lang="en-GB" sz="2800" dirty="0" smtClean="0">
              <a:latin typeface="Arial" charset="0"/>
            </a:endParaRPr>
          </a:p>
          <a:p>
            <a:r>
              <a:rPr lang="en-GB" sz="2800" dirty="0" smtClean="0">
                <a:latin typeface="Arial" charset="0"/>
              </a:rPr>
              <a:t>Make links with your own memories and experiences: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Do </a:t>
            </a:r>
            <a:r>
              <a:rPr lang="en-GB" sz="2400" dirty="0">
                <a:solidFill>
                  <a:srgbClr val="FF0000"/>
                </a:solidFill>
                <a:latin typeface="Arial" charset="0"/>
              </a:rPr>
              <a:t>you remember when we went to the zoo and saw…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?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   Does that remind you of anything/ anywhere/ anyone?</a:t>
            </a:r>
            <a:endParaRPr lang="en-GB" sz="2400" dirty="0">
              <a:solidFill>
                <a:srgbClr val="FF0000"/>
              </a:solidFill>
              <a:latin typeface="Arial" charset="0"/>
            </a:endParaRPr>
          </a:p>
          <a:p>
            <a:endParaRPr lang="en-GB" sz="24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latin typeface="Arial" charset="0"/>
              </a:rPr>
              <a:t>S</a:t>
            </a:r>
            <a:r>
              <a:rPr lang="en-GB" sz="2800" dirty="0" smtClean="0">
                <a:latin typeface="Arial" charset="0"/>
              </a:rPr>
              <a:t>et </a:t>
            </a:r>
            <a:r>
              <a:rPr lang="en-GB" sz="2800" dirty="0">
                <a:latin typeface="Arial" charset="0"/>
              </a:rPr>
              <a:t>challenges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   Let’s </a:t>
            </a:r>
            <a:r>
              <a:rPr lang="en-GB" sz="2400" dirty="0">
                <a:solidFill>
                  <a:srgbClr val="FF0000"/>
                </a:solidFill>
                <a:latin typeface="Arial" charset="0"/>
              </a:rPr>
              <a:t>find out about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…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  I bet you can’t find…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  Can you find a word that means …</a:t>
            </a:r>
            <a:endParaRPr lang="en-GB" sz="2400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364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4450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481034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7. Build confidence and a love of books.</a:t>
            </a:r>
          </a:p>
          <a:p>
            <a:pPr marL="0" indent="0">
              <a:buNone/>
            </a:pPr>
            <a:endParaRPr lang="en-GB" sz="2800" dirty="0"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Read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‘with’ and ‘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to’ your child as much as you can for as long as you can. </a:t>
            </a:r>
          </a:p>
          <a:p>
            <a:endParaRPr lang="en-GB" sz="800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R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e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-read books – it builds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confidence. Invite children to join in.</a:t>
            </a:r>
          </a:p>
          <a:p>
            <a:endParaRPr lang="en-GB" sz="800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P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raise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, praise, praise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– encourage and support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– don’t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pressurise or compare.</a:t>
            </a:r>
          </a:p>
          <a:p>
            <a:endParaRPr lang="en-GB" sz="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R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ead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a variety of ‘texts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’</a:t>
            </a:r>
            <a:endParaRPr lang="en-GB" sz="2800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435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6498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481034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8. Surround your child with books.</a:t>
            </a:r>
          </a:p>
          <a:p>
            <a:pPr marL="0" indent="0">
              <a:buNone/>
            </a:pPr>
            <a:endParaRPr lang="en-GB" sz="2800" dirty="0"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Visit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the library – free access to books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!</a:t>
            </a:r>
          </a:p>
          <a:p>
            <a:endParaRPr lang="en-GB" sz="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Charity shops and jumble sales are a good source of cheap books. </a:t>
            </a:r>
          </a:p>
          <a:p>
            <a:endParaRPr lang="en-GB" sz="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S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wap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books with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friends.</a:t>
            </a:r>
          </a:p>
          <a:p>
            <a:endParaRPr lang="en-GB" sz="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Give books as presents and treats.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pPr eaLnBrk="1" hangingPunct="1"/>
            <a:endParaRPr lang="en-GB" sz="2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624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6498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481034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latin typeface="Arial" charset="0"/>
              </a:rPr>
              <a:t>9</a:t>
            </a:r>
            <a:r>
              <a:rPr lang="en-GB" sz="2800" dirty="0" smtClean="0">
                <a:latin typeface="Arial" charset="0"/>
              </a:rPr>
              <a:t>. Develop Higher Order Reading Skills.</a:t>
            </a:r>
          </a:p>
          <a:p>
            <a:pPr marL="0" indent="0">
              <a:buNone/>
            </a:pPr>
            <a:endParaRPr lang="en-GB" sz="2800" dirty="0">
              <a:latin typeface="Arial" charset="0"/>
            </a:endParaRPr>
          </a:p>
          <a:p>
            <a:r>
              <a:rPr lang="en-GB" sz="2800" dirty="0" smtClean="0">
                <a:latin typeface="Arial" charset="0"/>
              </a:rPr>
              <a:t>Location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             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What did Baby Bear say?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" charset="0"/>
              </a:rPr>
              <a:t>Re-organisation  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What sort of a person is Goldilocks?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" charset="0"/>
              </a:rPr>
              <a:t>Inference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             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How do you think BB felt?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" charset="0"/>
              </a:rPr>
              <a:t>Evaluation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           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Do you think this is a good story?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" charset="0"/>
              </a:rPr>
              <a:t>Appreciation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         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How did that story make you feel?</a:t>
            </a:r>
          </a:p>
          <a:p>
            <a:pPr marL="0" indent="0">
              <a:buNone/>
            </a:pPr>
            <a:endParaRPr lang="en-GB" sz="2400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GB" sz="2400" dirty="0" smtClean="0">
                <a:solidFill>
                  <a:srgbClr val="000000"/>
                </a:solidFill>
                <a:latin typeface="Arial" charset="0"/>
              </a:rPr>
              <a:t>Predicting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    - What do you think will happen next?                   </a:t>
            </a:r>
          </a:p>
          <a:p>
            <a:r>
              <a:rPr lang="en-GB" sz="2400" dirty="0" smtClean="0">
                <a:solidFill>
                  <a:srgbClr val="000000"/>
                </a:solidFill>
                <a:latin typeface="Arial" charset="0"/>
              </a:rPr>
              <a:t>Summarising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 – Can you tell me the story?</a:t>
            </a:r>
            <a:endParaRPr lang="en-GB" sz="2800" dirty="0" smtClean="0">
              <a:solidFill>
                <a:srgbClr val="FF0000"/>
              </a:solidFill>
              <a:latin typeface="Arial" charset="0"/>
            </a:endParaRP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pPr eaLnBrk="1" hangingPunct="1"/>
            <a:endParaRPr lang="en-GB" sz="2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059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hangingPunct="1"/>
            <a:r>
              <a:rPr lang="en-GB" dirty="0">
                <a:latin typeface="Calibri" charset="0"/>
              </a:rPr>
              <a:t>You </a:t>
            </a:r>
            <a:r>
              <a:rPr lang="en-GB" dirty="0" smtClean="0">
                <a:latin typeface="Calibri" charset="0"/>
              </a:rPr>
              <a:t>can…</a:t>
            </a:r>
            <a:endParaRPr lang="en-GB" dirty="0">
              <a:latin typeface="Calibri" charset="0"/>
            </a:endParaRPr>
          </a:p>
        </p:txBody>
      </p:sp>
      <p:sp>
        <p:nvSpPr>
          <p:cNvPr id="106498" name="Content Placeholder 1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4738340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rial" charset="0"/>
              </a:rPr>
              <a:t>10. Develop comprehension skills in different ways.</a:t>
            </a:r>
          </a:p>
          <a:p>
            <a:endParaRPr lang="en-GB" sz="2800" dirty="0"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W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atch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films linked to books and 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talk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about the characters, their actions, the settings, etc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.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" charset="0"/>
              </a:rPr>
              <a:t>P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rovide first-hand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experiences, no matter how simple, and encourage talk, e.g. a walk in the autumn leaves or on the frosty grass. Encourage children to notice the world around them</a:t>
            </a:r>
            <a:r>
              <a:rPr lang="en-GB" sz="2800" dirty="0" smtClean="0">
                <a:solidFill>
                  <a:srgbClr val="FF0000"/>
                </a:solidFill>
                <a:latin typeface="Arial" charset="0"/>
              </a:rPr>
              <a:t>!</a:t>
            </a:r>
          </a:p>
          <a:p>
            <a:endParaRPr lang="en-GB" sz="2800" dirty="0">
              <a:solidFill>
                <a:srgbClr val="FF0000"/>
              </a:solidFill>
              <a:latin typeface="Arial" charset="0"/>
            </a:endParaRPr>
          </a:p>
          <a:p>
            <a:pPr eaLnBrk="1" hangingPunct="1"/>
            <a:endParaRPr lang="en-GB" sz="2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784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708920"/>
            <a:ext cx="8229600" cy="1143000"/>
          </a:xfrm>
        </p:spPr>
        <p:txBody>
          <a:bodyPr/>
          <a:lstStyle/>
          <a:p>
            <a:r>
              <a:rPr lang="en-US" dirty="0" smtClean="0"/>
              <a:t>Developing fluency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34378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941168"/>
            <a:ext cx="8229600" cy="1143000"/>
          </a:xfrm>
        </p:spPr>
        <p:txBody>
          <a:bodyPr/>
          <a:lstStyle/>
          <a:p>
            <a:r>
              <a:rPr lang="en-US" dirty="0" smtClean="0"/>
              <a:t>Reread the whole sentence for fluency and meaning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22005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The   tin   man   sat   on   a   pin.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672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dirty="0" smtClean="0"/>
              <a:t>“I don’t feel like reading.”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34173"/>
          </a:xfrm>
        </p:spPr>
        <p:txBody>
          <a:bodyPr/>
          <a:lstStyle/>
          <a:p>
            <a:r>
              <a:rPr lang="en-US" sz="2800" dirty="0" smtClean="0">
                <a:solidFill>
                  <a:srgbClr val="FF0000"/>
                </a:solidFill>
              </a:rPr>
              <a:t>I’ll read to you today and then we’ll have a chat about it.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I’ll read a page then you read a page.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Let’s read in funny voices!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I’ll read the narrative and you read what the characters say.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Let’s record our reading and listen to it or send it to grandma.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Let’s read by torchlight.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Let’s set up a school and read a story to our ‘class’.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5687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609600"/>
            <a:ext cx="8424862" cy="1143000"/>
          </a:xfrm>
        </p:spPr>
        <p:txBody>
          <a:bodyPr/>
          <a:lstStyle/>
          <a:p>
            <a:pPr eaLnBrk="1" hangingPunct="1"/>
            <a:r>
              <a:rPr lang="en-GB">
                <a:latin typeface="Calibri" charset="0"/>
                <a:cs typeface="Calibri" charset="0"/>
              </a:rPr>
              <a:t>Reading in the 21</a:t>
            </a:r>
            <a:r>
              <a:rPr lang="en-GB" baseline="30000">
                <a:latin typeface="Calibri" charset="0"/>
                <a:cs typeface="Calibri" charset="0"/>
              </a:rPr>
              <a:t>st</a:t>
            </a:r>
            <a:r>
              <a:rPr lang="en-GB">
                <a:latin typeface="Calibri" charset="0"/>
                <a:cs typeface="Calibri" charset="0"/>
              </a:rPr>
              <a:t> Century!</a:t>
            </a:r>
          </a:p>
        </p:txBody>
      </p:sp>
      <p:sp>
        <p:nvSpPr>
          <p:cNvPr id="107522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420938"/>
            <a:ext cx="7989888" cy="3675062"/>
          </a:xfrm>
        </p:spPr>
        <p:txBody>
          <a:bodyPr/>
          <a:lstStyle/>
          <a:p>
            <a:pPr eaLnBrk="1" hangingPunct="1"/>
            <a:r>
              <a:rPr lang="en-GB">
                <a:latin typeface="Calibri" charset="0"/>
                <a:cs typeface="Calibri" charset="0"/>
              </a:rPr>
              <a:t>Books are still important!</a:t>
            </a:r>
          </a:p>
          <a:p>
            <a:pPr eaLnBrk="1" hangingPunct="1"/>
            <a:r>
              <a:rPr lang="en-GB">
                <a:latin typeface="Calibri" charset="0"/>
                <a:cs typeface="Calibri" charset="0"/>
              </a:rPr>
              <a:t>Texts can also be electronic.</a:t>
            </a:r>
          </a:p>
          <a:p>
            <a:pPr eaLnBrk="1" hangingPunct="1"/>
            <a:r>
              <a:rPr lang="en-GB">
                <a:latin typeface="Calibri" charset="0"/>
                <a:cs typeface="Calibri" charset="0"/>
              </a:rPr>
              <a:t>Films, video clips, pictures, photographs and paintings can also be discussed as </a:t>
            </a:r>
            <a:r>
              <a:rPr lang="ja-JP" altLang="en-GB">
                <a:latin typeface="Calibri" charset="0"/>
                <a:cs typeface="Calibri" charset="0"/>
              </a:rPr>
              <a:t>‘</a:t>
            </a:r>
            <a:r>
              <a:rPr lang="en-GB" altLang="ja-JP">
                <a:latin typeface="Calibri" charset="0"/>
                <a:cs typeface="Calibri" charset="0"/>
              </a:rPr>
              <a:t>texts</a:t>
            </a:r>
            <a:r>
              <a:rPr lang="ja-JP" altLang="en-GB">
                <a:latin typeface="Calibri" charset="0"/>
                <a:cs typeface="Calibri" charset="0"/>
              </a:rPr>
              <a:t>’</a:t>
            </a:r>
            <a:r>
              <a:rPr lang="en-GB" altLang="ja-JP">
                <a:latin typeface="Calibri" charset="0"/>
                <a:cs typeface="Calibri" charset="0"/>
              </a:rPr>
              <a:t> – take time to talk about these.</a:t>
            </a:r>
            <a:endParaRPr lang="en-GB">
              <a:latin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095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And finally...</a:t>
            </a:r>
          </a:p>
        </p:txBody>
      </p:sp>
      <p:sp>
        <p:nvSpPr>
          <p:cNvPr id="1085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>
              <a:latin typeface="Arial" charset="0"/>
            </a:endParaRPr>
          </a:p>
          <a:p>
            <a:pPr eaLnBrk="1" hangingPunct="1"/>
            <a:endParaRPr lang="en-GB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A few words of wisdom!</a:t>
            </a:r>
          </a:p>
        </p:txBody>
      </p:sp>
    </p:spTree>
    <p:extLst>
      <p:ext uri="{BB962C8B-B14F-4D97-AF65-F5344CB8AC3E}">
        <p14:creationId xmlns:p14="http://schemas.microsoft.com/office/powerpoint/2010/main" val="1019502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924800" cy="5257800"/>
          </a:xfrm>
        </p:spPr>
        <p:txBody>
          <a:bodyPr/>
          <a:lstStyle/>
          <a:p>
            <a:pPr algn="ctr" eaLnBrk="1" hangingPunct="1"/>
            <a:r>
              <a:rPr lang="en-GB">
                <a:solidFill>
                  <a:schemeClr val="tx1"/>
                </a:solidFill>
                <a:latin typeface="Calibri" charset="0"/>
              </a:rPr>
              <a:t>Reading is a journey for life </a:t>
            </a:r>
            <a:br>
              <a:rPr lang="en-GB">
                <a:solidFill>
                  <a:schemeClr val="tx1"/>
                </a:solidFill>
                <a:latin typeface="Calibri" charset="0"/>
              </a:rPr>
            </a:br>
            <a:r>
              <a:rPr lang="en-GB">
                <a:solidFill>
                  <a:schemeClr val="tx1"/>
                </a:solidFill>
                <a:latin typeface="Calibri" charset="0"/>
              </a:rPr>
              <a:t>– not a race to the finishing line!</a:t>
            </a:r>
            <a:r>
              <a:rPr lang="en-GB">
                <a:solidFill>
                  <a:schemeClr val="tx1"/>
                </a:solidFill>
                <a:latin typeface="Comic Sans MS" charset="0"/>
              </a:rPr>
              <a:t/>
            </a:r>
            <a:br>
              <a:rPr lang="en-GB">
                <a:solidFill>
                  <a:schemeClr val="tx1"/>
                </a:solidFill>
                <a:latin typeface="Comic Sans MS" charset="0"/>
              </a:rPr>
            </a:br>
            <a:endParaRPr lang="en-GB">
              <a:solidFill>
                <a:schemeClr val="tx1"/>
              </a:solidFill>
              <a:latin typeface="Comic Sans MS" charset="0"/>
            </a:endParaRPr>
          </a:p>
        </p:txBody>
      </p:sp>
      <p:pic>
        <p:nvPicPr>
          <p:cNvPr id="112642" name="Picture 5" descr="awe,books,boys,discoveries,excitement,girls,glowing,imagination,iStockphoto,learning,lights,reading,surpri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068638"/>
            <a:ext cx="3235325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453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4312</TotalTime>
  <Words>2126</Words>
  <Application>Microsoft Macintosh PowerPoint</Application>
  <PresentationFormat>On-screen Show (4:3)</PresentationFormat>
  <Paragraphs>493</Paragraphs>
  <Slides>67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68" baseType="lpstr">
      <vt:lpstr>Default Theme</vt:lpstr>
      <vt:lpstr> Learning to read!</vt:lpstr>
      <vt:lpstr>Aims of this evening</vt:lpstr>
      <vt:lpstr>PowerPoint Presentation</vt:lpstr>
      <vt:lpstr>PowerPoint Presentation</vt:lpstr>
      <vt:lpstr>Reading:</vt:lpstr>
      <vt:lpstr>Learning to read involves 2 things: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you can read whole words</vt:lpstr>
      <vt:lpstr>Now you can read whole sentences!</vt:lpstr>
      <vt:lpstr>Knowing the terminology of phonics!</vt:lpstr>
      <vt:lpstr>Why is English  so hard? </vt:lpstr>
      <vt:lpstr>The main problems</vt:lpstr>
      <vt:lpstr>Also…</vt:lpstr>
      <vt:lpstr>Reading Test!</vt:lpstr>
      <vt:lpstr>The Reading Journey</vt:lpstr>
      <vt:lpstr>The 3 stages of reading development:</vt:lpstr>
      <vt:lpstr>PowerPoint Presentation</vt:lpstr>
      <vt:lpstr>PowerPoint Presentation</vt:lpstr>
      <vt:lpstr>PowerPoint Presentation</vt:lpstr>
      <vt:lpstr>Dens</vt:lpstr>
      <vt:lpstr>What colour is the tractor?</vt:lpstr>
      <vt:lpstr>PowerPoint Presentation</vt:lpstr>
      <vt:lpstr>Learning Styles -  VAK     visual                                                      auditory                                                   kinaesthetic </vt:lpstr>
      <vt:lpstr>Letters and Sounds</vt:lpstr>
      <vt:lpstr>Phase 1</vt:lpstr>
      <vt:lpstr>Phase 1</vt:lpstr>
      <vt:lpstr>Phase 2</vt:lpstr>
      <vt:lpstr> </vt:lpstr>
      <vt:lpstr>Pronunciation of  phonemes</vt:lpstr>
      <vt:lpstr>Bouncy sounds</vt:lpstr>
      <vt:lpstr>PowerPoint Presentation</vt:lpstr>
      <vt:lpstr>S t r e t c h y sounds</vt:lpstr>
      <vt:lpstr>PowerPoint Presentation</vt:lpstr>
      <vt:lpstr>Oxford Owl - OUP</vt:lpstr>
      <vt:lpstr>How many phonemes?</vt:lpstr>
      <vt:lpstr>PowerPoint Presentation</vt:lpstr>
      <vt:lpstr>Phase 3</vt:lpstr>
      <vt:lpstr>Phase 4</vt:lpstr>
      <vt:lpstr>Phase 5</vt:lpstr>
      <vt:lpstr>Phase 6</vt:lpstr>
      <vt:lpstr>Ooooh!   Here we go again!</vt:lpstr>
      <vt:lpstr>Ooooh!   Here we go again!</vt:lpstr>
      <vt:lpstr>PowerPoint Presentation</vt:lpstr>
      <vt:lpstr>For success, attitude is as important as ability!</vt:lpstr>
      <vt:lpstr>‘How can I help my child to be a good reader?’</vt:lpstr>
      <vt:lpstr>My 10 Top Tips (in no particular order)</vt:lpstr>
      <vt:lpstr>You can…</vt:lpstr>
      <vt:lpstr>You can…</vt:lpstr>
      <vt:lpstr>You can:</vt:lpstr>
      <vt:lpstr>You can…</vt:lpstr>
      <vt:lpstr>You can…</vt:lpstr>
      <vt:lpstr>You can…</vt:lpstr>
      <vt:lpstr>You can…</vt:lpstr>
      <vt:lpstr>You can…</vt:lpstr>
      <vt:lpstr>You can…</vt:lpstr>
      <vt:lpstr>You can…</vt:lpstr>
      <vt:lpstr>Developing fluency</vt:lpstr>
      <vt:lpstr>Reread the whole sentence for fluency and meaning</vt:lpstr>
      <vt:lpstr>“I don’t feel like reading.”</vt:lpstr>
      <vt:lpstr>Reading in the 21st Century!</vt:lpstr>
      <vt:lpstr>And finally...</vt:lpstr>
      <vt:lpstr>Reading is a journey for life  – not a race to the finishing line! </vt:lpstr>
    </vt:vector>
  </TitlesOfParts>
  <Company>HCC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saustwick</dc:creator>
  <cp:lastModifiedBy>Stephanie Austwick</cp:lastModifiedBy>
  <cp:revision>305</cp:revision>
  <cp:lastPrinted>2014-10-15T09:00:17Z</cp:lastPrinted>
  <dcterms:created xsi:type="dcterms:W3CDTF">2004-11-04T16:27:28Z</dcterms:created>
  <dcterms:modified xsi:type="dcterms:W3CDTF">2019-09-19T13:43:24Z</dcterms:modified>
</cp:coreProperties>
</file>