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75" r:id="rId3"/>
    <p:sldId id="277" r:id="rId4"/>
    <p:sldId id="258" r:id="rId5"/>
    <p:sldId id="278" r:id="rId6"/>
    <p:sldId id="279" r:id="rId7"/>
    <p:sldId id="259" r:id="rId8"/>
    <p:sldId id="282" r:id="rId9"/>
    <p:sldId id="281" r:id="rId10"/>
    <p:sldId id="260" r:id="rId11"/>
    <p:sldId id="285" r:id="rId12"/>
    <p:sldId id="284" r:id="rId13"/>
    <p:sldId id="283" r:id="rId14"/>
    <p:sldId id="276" r:id="rId15"/>
    <p:sldId id="286" r:id="rId16"/>
    <p:sldId id="289" r:id="rId17"/>
    <p:sldId id="288" r:id="rId18"/>
    <p:sldId id="271" r:id="rId19"/>
    <p:sldId id="272" r:id="rId20"/>
    <p:sldId id="274" r:id="rId21"/>
    <p:sldId id="273"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image" Target="../media/image2.wmf"/><Relationship Id="rId5" Type="http://schemas.openxmlformats.org/officeDocument/2006/relationships/image" Target="../media/image6.wmf"/><Relationship Id="rId4" Type="http://schemas.openxmlformats.org/officeDocument/2006/relationships/image" Target="../media/image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B4FE86F2-76F9-428B-B480-C5EC4423F848}" type="datetimeFigureOut">
              <a:rPr lang="en-GB" smtClean="0"/>
              <a:t>16/11/2017</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E74057EF-ABDC-4F48-9488-3E76F8896962}"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4FE86F2-76F9-428B-B480-C5EC4423F848}" type="datetimeFigureOut">
              <a:rPr lang="en-GB" smtClean="0"/>
              <a:t>16/11/2017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4057EF-ABDC-4F48-9488-3E76F8896962}"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4FE86F2-76F9-428B-B480-C5EC4423F848}" type="datetimeFigureOut">
              <a:rPr lang="en-GB" smtClean="0"/>
              <a:t>16/11/2017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4057EF-ABDC-4F48-9488-3E76F8896962}"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4FE86F2-76F9-428B-B480-C5EC4423F848}" type="datetimeFigureOut">
              <a:rPr lang="en-GB" smtClean="0"/>
              <a:t>16/11/2017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4057EF-ABDC-4F48-9488-3E76F8896962}"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B4FE86F2-76F9-428B-B480-C5EC4423F848}" type="datetimeFigureOut">
              <a:rPr lang="en-GB" smtClean="0"/>
              <a:t>16/11/2017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4057EF-ABDC-4F48-9488-3E76F8896962}"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4FE86F2-76F9-428B-B480-C5EC4423F848}" type="datetimeFigureOut">
              <a:rPr lang="en-GB" smtClean="0"/>
              <a:t>16/11/2017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4057EF-ABDC-4F48-9488-3E76F8896962}"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FE86F2-76F9-428B-B480-C5EC4423F848}" type="datetimeFigureOut">
              <a:rPr lang="en-GB" smtClean="0"/>
              <a:t>16/11/2017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4057EF-ABDC-4F48-9488-3E76F8896962}"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4FE86F2-76F9-428B-B480-C5EC4423F848}" type="datetimeFigureOut">
              <a:rPr lang="en-GB" smtClean="0"/>
              <a:t>16/11/2017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4057EF-ABDC-4F48-9488-3E76F8896962}"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4FE86F2-76F9-428B-B480-C5EC4423F848}" type="datetimeFigureOut">
              <a:rPr lang="en-GB" smtClean="0"/>
              <a:t>16/11/2017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E74057EF-ABDC-4F48-9488-3E76F8896962}" type="slidenum">
              <a:rPr lang="en-GB" smtClean="0"/>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4FE86F2-76F9-428B-B480-C5EC4423F848}" type="datetimeFigureOut">
              <a:rPr lang="en-GB" smtClean="0"/>
              <a:t>16/11/2017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4057EF-ABDC-4F48-9488-3E76F8896962}"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4FE86F2-76F9-428B-B480-C5EC4423F848}" type="datetimeFigureOut">
              <a:rPr lang="en-GB" smtClean="0"/>
              <a:t>16/11/2017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4057EF-ABDC-4F48-9488-3E76F8896962}"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FE86F2-76F9-428B-B480-C5EC4423F848}" type="datetimeFigureOut">
              <a:rPr lang="en-GB" smtClean="0"/>
              <a:t>16/11/2017</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74057EF-ABDC-4F48-9488-3E76F8896962}" type="slidenum">
              <a:rPr lang="en-GB" smtClean="0"/>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6.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wmf"/><Relationship Id="rId11" Type="http://schemas.openxmlformats.org/officeDocument/2006/relationships/oleObject" Target="../embeddings/oleObject5.bin"/><Relationship Id="rId5" Type="http://schemas.openxmlformats.org/officeDocument/2006/relationships/oleObject" Target="../embeddings/oleObject2.bin"/><Relationship Id="rId10" Type="http://schemas.openxmlformats.org/officeDocument/2006/relationships/image" Target="../media/image5.wmf"/><Relationship Id="rId4" Type="http://schemas.openxmlformats.org/officeDocument/2006/relationships/image" Target="../media/image2.wmf"/><Relationship Id="rId9" Type="http://schemas.openxmlformats.org/officeDocument/2006/relationships/oleObject" Target="../embeddings/oleObject4.bin"/></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funkeymaths.com/" TargetMode="External"/><Relationship Id="rId1" Type="http://schemas.openxmlformats.org/officeDocument/2006/relationships/slideLayout" Target="../slideLayouts/slideLayout2.xml"/><Relationship Id="rId4" Type="http://schemas.openxmlformats.org/officeDocument/2006/relationships/image" Target="cid:E90AB849-6D16-4901-993C-D432BFF41A77@home"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Key </a:t>
            </a:r>
            <a:r>
              <a:rPr lang="en-GB" dirty="0" smtClean="0"/>
              <a:t>Stage </a:t>
            </a:r>
            <a:r>
              <a:rPr lang="en-GB" dirty="0" smtClean="0"/>
              <a:t>2</a:t>
            </a:r>
            <a:endParaRPr lang="en-GB" dirty="0"/>
          </a:p>
        </p:txBody>
      </p:sp>
      <p:sp>
        <p:nvSpPr>
          <p:cNvPr id="3" name="Subtitle 2"/>
          <p:cNvSpPr>
            <a:spLocks noGrp="1"/>
          </p:cNvSpPr>
          <p:nvPr>
            <p:ph type="subTitle" idx="1"/>
          </p:nvPr>
        </p:nvSpPr>
        <p:spPr/>
        <p:txBody>
          <a:bodyPr/>
          <a:lstStyle/>
          <a:p>
            <a:r>
              <a:rPr lang="en-GB" dirty="0" smtClean="0"/>
              <a:t>Maths Workshop</a:t>
            </a:r>
            <a:endParaRPr lang="en-GB" dirty="0"/>
          </a:p>
        </p:txBody>
      </p:sp>
    </p:spTree>
    <p:extLst>
      <p:ext uri="{BB962C8B-B14F-4D97-AF65-F5344CB8AC3E}">
        <p14:creationId xmlns:p14="http://schemas.microsoft.com/office/powerpoint/2010/main" val="6401073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AIMS OF THE NATIONAL CURRICULUM</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dirty="0" smtClean="0"/>
              <a:t>The </a:t>
            </a:r>
            <a:r>
              <a:rPr lang="en-GB" dirty="0"/>
              <a:t>national curriculum for mathematics aims to ensure that all pupils:</a:t>
            </a:r>
          </a:p>
          <a:p>
            <a:pPr lvl="0"/>
            <a:r>
              <a:rPr lang="en-GB" dirty="0"/>
              <a:t>become</a:t>
            </a:r>
            <a:r>
              <a:rPr lang="en-GB" b="1" dirty="0"/>
              <a:t> fluent </a:t>
            </a:r>
            <a:r>
              <a:rPr lang="en-GB" dirty="0"/>
              <a:t>in the fundamentals of mathematics, including through varied and frequent practice with increasingly complex problems over time, so that pupils develop conceptual understanding and the ability to recall and apply knowledge rapidly and accurately.</a:t>
            </a:r>
          </a:p>
          <a:p>
            <a:pPr lvl="0"/>
            <a:r>
              <a:rPr lang="en-GB" b="1" dirty="0"/>
              <a:t>reason mathematically</a:t>
            </a:r>
            <a:r>
              <a:rPr lang="en-GB" dirty="0"/>
              <a:t> by following a line of enquiry, conjecturing relationships and generalisations, and developing an argument, justification or proof using mathematical language</a:t>
            </a:r>
          </a:p>
          <a:p>
            <a:pPr lvl="0"/>
            <a:r>
              <a:rPr lang="en-GB" dirty="0"/>
              <a:t>can </a:t>
            </a:r>
            <a:r>
              <a:rPr lang="en-GB" b="1" dirty="0"/>
              <a:t>solve problems</a:t>
            </a:r>
            <a:r>
              <a:rPr lang="en-GB" dirty="0"/>
              <a:t> by applying their mathematics to a variety of routine and non-routine problems with increasing sophistication, including breaking down problems into a series of simpler steps and persevering in seeking solutions.</a:t>
            </a:r>
          </a:p>
          <a:p>
            <a:endParaRPr lang="en-GB" dirty="0"/>
          </a:p>
        </p:txBody>
      </p:sp>
    </p:spTree>
    <p:extLst>
      <p:ext uri="{BB962C8B-B14F-4D97-AF65-F5344CB8AC3E}">
        <p14:creationId xmlns:p14="http://schemas.microsoft.com/office/powerpoint/2010/main" val="13811083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Year </a:t>
            </a:r>
            <a:r>
              <a:rPr lang="en-GB" dirty="0" smtClean="0"/>
              <a:t>3 </a:t>
            </a:r>
            <a:r>
              <a:rPr lang="en-GB" dirty="0" smtClean="0"/>
              <a:t>– Number and Place Value</a:t>
            </a:r>
            <a:endParaRPr lang="en-GB" dirty="0"/>
          </a:p>
        </p:txBody>
      </p:sp>
      <p:sp>
        <p:nvSpPr>
          <p:cNvPr id="5" name="Content Placeholder 4"/>
          <p:cNvSpPr>
            <a:spLocks noGrp="1"/>
          </p:cNvSpPr>
          <p:nvPr>
            <p:ph idx="1"/>
          </p:nvPr>
        </p:nvSpPr>
        <p:spPr/>
        <p:txBody>
          <a:bodyPr>
            <a:normAutofit fontScale="92500" lnSpcReduction="20000"/>
          </a:bodyPr>
          <a:lstStyle/>
          <a:p>
            <a:pPr marL="0" indent="0">
              <a:buNone/>
            </a:pPr>
            <a:r>
              <a:rPr lang="en-GB" dirty="0"/>
              <a:t>Pupils should be taught to</a:t>
            </a:r>
            <a:r>
              <a:rPr lang="en-GB" dirty="0" smtClean="0"/>
              <a:t>:</a:t>
            </a:r>
          </a:p>
          <a:p>
            <a:pPr lvl="0"/>
            <a:r>
              <a:rPr lang="en-GB" dirty="0"/>
              <a:t>count from 0 in multiples of 4, 8, 50 and 100; find 10 or 100 more or less than a given number</a:t>
            </a:r>
          </a:p>
          <a:p>
            <a:pPr lvl="0"/>
            <a:r>
              <a:rPr lang="en-GB" dirty="0"/>
              <a:t>recognise the place value of each digit in a three-digit number (hundreds, tens, ones)</a:t>
            </a:r>
          </a:p>
          <a:p>
            <a:pPr lvl="0"/>
            <a:r>
              <a:rPr lang="en-GB" dirty="0"/>
              <a:t>compare and order numbers up to 1000</a:t>
            </a:r>
          </a:p>
          <a:p>
            <a:pPr lvl="0"/>
            <a:r>
              <a:rPr lang="en-GB" dirty="0"/>
              <a:t>identify, represent and estimate numbers using different representations</a:t>
            </a:r>
          </a:p>
          <a:p>
            <a:pPr lvl="0"/>
            <a:r>
              <a:rPr lang="en-GB" dirty="0"/>
              <a:t>read and write numbers up to 1000 in numerals and in words</a:t>
            </a:r>
          </a:p>
          <a:p>
            <a:r>
              <a:rPr lang="en-GB" dirty="0"/>
              <a:t>solve number problems and practical problems involving these ideas.</a:t>
            </a:r>
            <a:endParaRPr lang="en-GB" dirty="0"/>
          </a:p>
        </p:txBody>
      </p:sp>
    </p:spTree>
    <p:extLst>
      <p:ext uri="{BB962C8B-B14F-4D97-AF65-F5344CB8AC3E}">
        <p14:creationId xmlns:p14="http://schemas.microsoft.com/office/powerpoint/2010/main" val="27283740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Year </a:t>
            </a:r>
            <a:r>
              <a:rPr lang="en-GB" dirty="0" smtClean="0"/>
              <a:t>4 </a:t>
            </a:r>
            <a:r>
              <a:rPr lang="en-GB" dirty="0" smtClean="0"/>
              <a:t>– Number and Place Value</a:t>
            </a:r>
            <a:endParaRPr lang="en-GB" dirty="0"/>
          </a:p>
        </p:txBody>
      </p:sp>
      <p:sp>
        <p:nvSpPr>
          <p:cNvPr id="5" name="Content Placeholder 4"/>
          <p:cNvSpPr>
            <a:spLocks noGrp="1"/>
          </p:cNvSpPr>
          <p:nvPr>
            <p:ph idx="1"/>
          </p:nvPr>
        </p:nvSpPr>
        <p:spPr/>
        <p:txBody>
          <a:bodyPr>
            <a:normAutofit fontScale="77500" lnSpcReduction="20000"/>
          </a:bodyPr>
          <a:lstStyle/>
          <a:p>
            <a:pPr marL="0" indent="0">
              <a:buNone/>
            </a:pPr>
            <a:r>
              <a:rPr lang="en-GB" dirty="0"/>
              <a:t>Pupils should be taught to</a:t>
            </a:r>
            <a:r>
              <a:rPr lang="en-GB" dirty="0" smtClean="0"/>
              <a:t>:</a:t>
            </a:r>
          </a:p>
          <a:p>
            <a:pPr lvl="0"/>
            <a:r>
              <a:rPr lang="en-GB" dirty="0"/>
              <a:t>count in multiples of 6, 7, 9, 25 and 1000</a:t>
            </a:r>
          </a:p>
          <a:p>
            <a:pPr lvl="0"/>
            <a:r>
              <a:rPr lang="en-GB" dirty="0"/>
              <a:t>find 1000 more or less than a given number</a:t>
            </a:r>
          </a:p>
          <a:p>
            <a:pPr lvl="0"/>
            <a:r>
              <a:rPr lang="en-GB" dirty="0"/>
              <a:t>count backwards through zero to include negative numbers</a:t>
            </a:r>
          </a:p>
          <a:p>
            <a:pPr lvl="0"/>
            <a:r>
              <a:rPr lang="en-GB" dirty="0"/>
              <a:t>recognise the place value of each digit in a four-digit number (thousands, hundreds, tens, and ones)</a:t>
            </a:r>
          </a:p>
          <a:p>
            <a:pPr lvl="0"/>
            <a:r>
              <a:rPr lang="en-GB" dirty="0"/>
              <a:t>order and compare numbers beyond 1000</a:t>
            </a:r>
          </a:p>
          <a:p>
            <a:pPr lvl="0"/>
            <a:r>
              <a:rPr lang="en-GB" dirty="0"/>
              <a:t>identify, represent and estimate numbers using different representations</a:t>
            </a:r>
          </a:p>
          <a:p>
            <a:pPr lvl="0"/>
            <a:r>
              <a:rPr lang="en-GB" dirty="0"/>
              <a:t>round any number to the nearest 10, 100 or 1000</a:t>
            </a:r>
          </a:p>
          <a:p>
            <a:pPr lvl="0"/>
            <a:r>
              <a:rPr lang="en-GB" dirty="0"/>
              <a:t>solve number and practical problems that involve all of the above and with increasingly large positive numbers</a:t>
            </a:r>
          </a:p>
          <a:p>
            <a:r>
              <a:rPr lang="en-GB" dirty="0"/>
              <a:t>read Roman numerals to 100 (I to C) and know that over time, the numeral system changed to include the concept of zero and place value.</a:t>
            </a:r>
            <a:endParaRPr lang="en-GB" dirty="0" smtClean="0"/>
          </a:p>
        </p:txBody>
      </p:sp>
    </p:spTree>
    <p:extLst>
      <p:ext uri="{BB962C8B-B14F-4D97-AF65-F5344CB8AC3E}">
        <p14:creationId xmlns:p14="http://schemas.microsoft.com/office/powerpoint/2010/main" val="25455328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Year </a:t>
            </a:r>
            <a:r>
              <a:rPr lang="en-GB" dirty="0" smtClean="0"/>
              <a:t>5 </a:t>
            </a:r>
            <a:r>
              <a:rPr lang="en-GB" dirty="0" smtClean="0"/>
              <a:t>– Number and Place Value</a:t>
            </a:r>
            <a:endParaRPr lang="en-GB" dirty="0"/>
          </a:p>
        </p:txBody>
      </p:sp>
      <p:sp>
        <p:nvSpPr>
          <p:cNvPr id="5" name="Content Placeholder 4"/>
          <p:cNvSpPr>
            <a:spLocks noGrp="1"/>
          </p:cNvSpPr>
          <p:nvPr>
            <p:ph idx="1"/>
          </p:nvPr>
        </p:nvSpPr>
        <p:spPr/>
        <p:txBody>
          <a:bodyPr>
            <a:normAutofit fontScale="85000" lnSpcReduction="20000"/>
          </a:bodyPr>
          <a:lstStyle/>
          <a:p>
            <a:pPr marL="0" indent="0">
              <a:buNone/>
            </a:pPr>
            <a:r>
              <a:rPr lang="en-GB" dirty="0"/>
              <a:t>Pupils should be taught to</a:t>
            </a:r>
            <a:r>
              <a:rPr lang="en-GB" dirty="0" smtClean="0"/>
              <a:t>:</a:t>
            </a:r>
          </a:p>
          <a:p>
            <a:pPr lvl="0"/>
            <a:r>
              <a:rPr lang="en-GB" dirty="0"/>
              <a:t>read, write, order and compare numbers to at least 1 000 000 and determine the value of each digit</a:t>
            </a:r>
          </a:p>
          <a:p>
            <a:pPr lvl="0"/>
            <a:r>
              <a:rPr lang="en-GB" dirty="0"/>
              <a:t>count forwards or backwards in steps of powers of 10 for any given number up to 1 000 000</a:t>
            </a:r>
          </a:p>
          <a:p>
            <a:pPr lvl="0"/>
            <a:r>
              <a:rPr lang="en-GB" dirty="0"/>
              <a:t>interpret negative numbers in context, count forwards and backwards with positive and negative whole numbers, including through zero</a:t>
            </a:r>
          </a:p>
          <a:p>
            <a:pPr lvl="0"/>
            <a:r>
              <a:rPr lang="en-GB" dirty="0"/>
              <a:t>round any number up to 1 000 000 to the nearest 10, 100, 1000, 10 000 and 100 000</a:t>
            </a:r>
          </a:p>
          <a:p>
            <a:pPr lvl="0"/>
            <a:r>
              <a:rPr lang="en-GB" dirty="0"/>
              <a:t>solve number problems and practical problems that involve all of the above</a:t>
            </a:r>
          </a:p>
          <a:p>
            <a:r>
              <a:rPr lang="en-GB" dirty="0"/>
              <a:t>read Roman numerals to 1000 (M) and recognise years written in Roman numerals.</a:t>
            </a:r>
            <a:endParaRPr lang="en-GB" dirty="0" smtClean="0"/>
          </a:p>
        </p:txBody>
      </p:sp>
    </p:spTree>
    <p:extLst>
      <p:ext uri="{BB962C8B-B14F-4D97-AF65-F5344CB8AC3E}">
        <p14:creationId xmlns:p14="http://schemas.microsoft.com/office/powerpoint/2010/main" val="6847940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Year </a:t>
            </a:r>
            <a:r>
              <a:rPr lang="en-GB" dirty="0" smtClean="0"/>
              <a:t>6 </a:t>
            </a:r>
            <a:r>
              <a:rPr lang="en-GB" dirty="0" smtClean="0"/>
              <a:t>– Number and Place Value</a:t>
            </a:r>
            <a:endParaRPr lang="en-GB" dirty="0"/>
          </a:p>
        </p:txBody>
      </p:sp>
      <p:sp>
        <p:nvSpPr>
          <p:cNvPr id="5" name="Content Placeholder 4"/>
          <p:cNvSpPr>
            <a:spLocks noGrp="1"/>
          </p:cNvSpPr>
          <p:nvPr>
            <p:ph idx="1"/>
          </p:nvPr>
        </p:nvSpPr>
        <p:spPr/>
        <p:txBody>
          <a:bodyPr>
            <a:normAutofit/>
          </a:bodyPr>
          <a:lstStyle/>
          <a:p>
            <a:pPr marL="0" indent="0">
              <a:buNone/>
            </a:pPr>
            <a:r>
              <a:rPr lang="en-GB" dirty="0"/>
              <a:t>Pupils should be taught to</a:t>
            </a:r>
            <a:r>
              <a:rPr lang="en-GB" dirty="0" smtClean="0"/>
              <a:t>:</a:t>
            </a:r>
          </a:p>
          <a:p>
            <a:pPr lvl="0"/>
            <a:r>
              <a:rPr lang="en-GB" dirty="0"/>
              <a:t>read, write, order and compare numbers up to 10 000 000 and determine the value of each digit</a:t>
            </a:r>
          </a:p>
          <a:p>
            <a:pPr lvl="0"/>
            <a:r>
              <a:rPr lang="en-GB" dirty="0"/>
              <a:t>round any whole number to a required degree of accuracy</a:t>
            </a:r>
          </a:p>
          <a:p>
            <a:pPr lvl="0"/>
            <a:r>
              <a:rPr lang="en-GB" dirty="0"/>
              <a:t>use negative numbers in context, and calculate intervals across zero</a:t>
            </a:r>
          </a:p>
          <a:p>
            <a:r>
              <a:rPr lang="en-GB" dirty="0"/>
              <a:t>solve number and practical problems that involve all of the above.</a:t>
            </a:r>
            <a:endParaRPr lang="en-GB" dirty="0" smtClean="0"/>
          </a:p>
        </p:txBody>
      </p:sp>
    </p:spTree>
    <p:extLst>
      <p:ext uri="{BB962C8B-B14F-4D97-AF65-F5344CB8AC3E}">
        <p14:creationId xmlns:p14="http://schemas.microsoft.com/office/powerpoint/2010/main" val="10227107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Year </a:t>
            </a:r>
            <a:r>
              <a:rPr lang="en-GB" dirty="0" smtClean="0"/>
              <a:t>3 </a:t>
            </a:r>
            <a:r>
              <a:rPr lang="en-GB" dirty="0" smtClean="0"/>
              <a:t>– Addition and Subtraction</a:t>
            </a:r>
            <a:endParaRPr lang="en-GB" dirty="0"/>
          </a:p>
        </p:txBody>
      </p:sp>
      <p:sp>
        <p:nvSpPr>
          <p:cNvPr id="3" name="Content Placeholder 2"/>
          <p:cNvSpPr>
            <a:spLocks noGrp="1"/>
          </p:cNvSpPr>
          <p:nvPr>
            <p:ph idx="1"/>
          </p:nvPr>
        </p:nvSpPr>
        <p:spPr/>
        <p:txBody>
          <a:bodyPr>
            <a:normAutofit fontScale="85000" lnSpcReduction="10000"/>
          </a:bodyPr>
          <a:lstStyle/>
          <a:p>
            <a:pPr marL="0" indent="0">
              <a:buNone/>
            </a:pPr>
            <a:r>
              <a:rPr lang="en-GB" dirty="0"/>
              <a:t>Pupils should be </a:t>
            </a:r>
            <a:r>
              <a:rPr lang="en-GB" dirty="0" smtClean="0"/>
              <a:t>taught to:</a:t>
            </a:r>
          </a:p>
          <a:p>
            <a:pPr lvl="0"/>
            <a:r>
              <a:rPr lang="en-GB" dirty="0"/>
              <a:t>add and subtract numbers mentally, including:</a:t>
            </a:r>
          </a:p>
          <a:p>
            <a:pPr lvl="0"/>
            <a:r>
              <a:rPr lang="en-GB" dirty="0"/>
              <a:t>a three-digit number and ones</a:t>
            </a:r>
          </a:p>
          <a:p>
            <a:pPr lvl="0"/>
            <a:r>
              <a:rPr lang="en-GB" dirty="0"/>
              <a:t>a three-digit number and tens</a:t>
            </a:r>
          </a:p>
          <a:p>
            <a:pPr lvl="0"/>
            <a:r>
              <a:rPr lang="en-GB" dirty="0"/>
              <a:t>a three-digit number and hundreds</a:t>
            </a:r>
          </a:p>
          <a:p>
            <a:pPr lvl="0"/>
            <a:r>
              <a:rPr lang="en-GB" dirty="0"/>
              <a:t>add and subtract numbers with up to three digits, using formal written methods of columnar addition and subtraction</a:t>
            </a:r>
          </a:p>
          <a:p>
            <a:pPr lvl="0"/>
            <a:r>
              <a:rPr lang="en-GB" dirty="0"/>
              <a:t>estimate the answer to a calculation and use inverse operations to check answers</a:t>
            </a:r>
          </a:p>
          <a:p>
            <a:r>
              <a:rPr lang="en-GB" dirty="0"/>
              <a:t>solve problems, including missing number problems, using number facts, place value, and more complex addition and subtraction.</a:t>
            </a:r>
            <a:endParaRPr lang="en-GB" dirty="0" smtClean="0"/>
          </a:p>
        </p:txBody>
      </p:sp>
    </p:spTree>
    <p:extLst>
      <p:ext uri="{BB962C8B-B14F-4D97-AF65-F5344CB8AC3E}">
        <p14:creationId xmlns:p14="http://schemas.microsoft.com/office/powerpoint/2010/main" val="39800555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Year </a:t>
            </a:r>
            <a:r>
              <a:rPr lang="en-GB" dirty="0" smtClean="0"/>
              <a:t>4 </a:t>
            </a:r>
            <a:r>
              <a:rPr lang="en-GB" dirty="0" smtClean="0"/>
              <a:t>– Addition and Subtraction</a:t>
            </a:r>
            <a:endParaRPr lang="en-GB" dirty="0"/>
          </a:p>
        </p:txBody>
      </p:sp>
      <p:sp>
        <p:nvSpPr>
          <p:cNvPr id="3" name="Content Placeholder 2"/>
          <p:cNvSpPr>
            <a:spLocks noGrp="1"/>
          </p:cNvSpPr>
          <p:nvPr>
            <p:ph idx="1"/>
          </p:nvPr>
        </p:nvSpPr>
        <p:spPr/>
        <p:txBody>
          <a:bodyPr>
            <a:normAutofit/>
          </a:bodyPr>
          <a:lstStyle/>
          <a:p>
            <a:pPr marL="0" indent="0">
              <a:buNone/>
            </a:pPr>
            <a:r>
              <a:rPr lang="en-GB" dirty="0"/>
              <a:t>Pupils should be </a:t>
            </a:r>
            <a:r>
              <a:rPr lang="en-GB" dirty="0" smtClean="0"/>
              <a:t>taught to:</a:t>
            </a:r>
          </a:p>
          <a:p>
            <a:pPr lvl="0"/>
            <a:r>
              <a:rPr lang="en-GB" dirty="0"/>
              <a:t>add and subtract numbers with up to 4 digits using the formal written methods of columnar addition and subtraction where appropriate</a:t>
            </a:r>
          </a:p>
          <a:p>
            <a:pPr lvl="0"/>
            <a:r>
              <a:rPr lang="en-GB" dirty="0"/>
              <a:t>estimate and use inverse operations to check answers to a calculation</a:t>
            </a:r>
          </a:p>
          <a:p>
            <a:r>
              <a:rPr lang="en-GB" dirty="0"/>
              <a:t>solve addition and subtraction two-step problems in contexts, deciding which operations and methods to use and why.</a:t>
            </a:r>
            <a:endParaRPr lang="en-GB" dirty="0" smtClean="0"/>
          </a:p>
        </p:txBody>
      </p:sp>
    </p:spTree>
    <p:extLst>
      <p:ext uri="{BB962C8B-B14F-4D97-AF65-F5344CB8AC3E}">
        <p14:creationId xmlns:p14="http://schemas.microsoft.com/office/powerpoint/2010/main" val="31100928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Year </a:t>
            </a:r>
            <a:r>
              <a:rPr lang="en-GB" dirty="0" smtClean="0"/>
              <a:t>5 </a:t>
            </a:r>
            <a:r>
              <a:rPr lang="en-GB" dirty="0" smtClean="0"/>
              <a:t>– Addition and Subtraction</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a:t>Pupils should be </a:t>
            </a:r>
            <a:r>
              <a:rPr lang="en-GB" dirty="0" smtClean="0"/>
              <a:t>taught to:</a:t>
            </a:r>
          </a:p>
          <a:p>
            <a:pPr lvl="0"/>
            <a:r>
              <a:rPr lang="en-GB" dirty="0"/>
              <a:t>add and subtract whole numbers with more than 4 digits, including using formal written methods (columnar addition and subtraction)</a:t>
            </a:r>
          </a:p>
          <a:p>
            <a:pPr lvl="0"/>
            <a:r>
              <a:rPr lang="en-GB" dirty="0"/>
              <a:t>add and subtract numbers mentally with increasingly large numbers</a:t>
            </a:r>
          </a:p>
          <a:p>
            <a:pPr lvl="0"/>
            <a:r>
              <a:rPr lang="en-GB" dirty="0"/>
              <a:t>use rounding to check answers to calculations and determine, in the context of a problem, levels of accuracy</a:t>
            </a:r>
          </a:p>
          <a:p>
            <a:r>
              <a:rPr lang="en-GB" dirty="0"/>
              <a:t>solve addition and subtraction multi-step problems in contexts, deciding which operations and methods to use and why.</a:t>
            </a:r>
            <a:endParaRPr lang="en-GB" dirty="0" smtClean="0"/>
          </a:p>
        </p:txBody>
      </p:sp>
    </p:spTree>
    <p:extLst>
      <p:ext uri="{BB962C8B-B14F-4D97-AF65-F5344CB8AC3E}">
        <p14:creationId xmlns:p14="http://schemas.microsoft.com/office/powerpoint/2010/main" val="11870867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Year </a:t>
            </a:r>
            <a:r>
              <a:rPr lang="en-GB" dirty="0" smtClean="0"/>
              <a:t>3 – Multiplication and Division</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a:t>Pupils should be taught to</a:t>
            </a:r>
            <a:r>
              <a:rPr lang="en-GB" dirty="0" smtClean="0"/>
              <a:t>:</a:t>
            </a:r>
          </a:p>
          <a:p>
            <a:pPr lvl="0"/>
            <a:r>
              <a:rPr lang="en-GB" dirty="0"/>
              <a:t>recall and use multiplication and division facts for the 3, 4 and 8 multiplication tables</a:t>
            </a:r>
          </a:p>
          <a:p>
            <a:pPr lvl="0"/>
            <a:r>
              <a:rPr lang="en-GB" dirty="0"/>
              <a:t>write and calculate mathematical statements for multiplication and division using the multiplication tables that they know, including for two-digit numbers times one-digit numbers, using mental and progressing to formal written methods</a:t>
            </a:r>
          </a:p>
          <a:p>
            <a:r>
              <a:rPr lang="en-GB" dirty="0"/>
              <a:t>solve problems, including missing number problems, involving multiplication and division, including positive integer scaling problems and correspondence problems in which n objects are connected to m objects.</a:t>
            </a:r>
            <a:endParaRPr lang="en-GB" dirty="0"/>
          </a:p>
        </p:txBody>
      </p:sp>
    </p:spTree>
    <p:extLst>
      <p:ext uri="{BB962C8B-B14F-4D97-AF65-F5344CB8AC3E}">
        <p14:creationId xmlns:p14="http://schemas.microsoft.com/office/powerpoint/2010/main" val="18567813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Year </a:t>
            </a:r>
            <a:r>
              <a:rPr lang="en-GB" dirty="0" smtClean="0"/>
              <a:t>4 – Multiplication and Division</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dirty="0"/>
              <a:t>Pupils should be taught to</a:t>
            </a:r>
            <a:r>
              <a:rPr lang="en-GB" dirty="0" smtClean="0"/>
              <a:t>:</a:t>
            </a:r>
          </a:p>
          <a:p>
            <a:pPr lvl="0"/>
            <a:r>
              <a:rPr lang="en-GB" dirty="0"/>
              <a:t>recall multiplication and division facts for multiplication tables up to 12 × 12</a:t>
            </a:r>
          </a:p>
          <a:p>
            <a:pPr lvl="0"/>
            <a:r>
              <a:rPr lang="en-GB" dirty="0"/>
              <a:t>use place value, known and derived facts to multiply and divide mentally, including: multiplying by 0 and 1; dividing by 1; multiplying together three numbers</a:t>
            </a:r>
          </a:p>
          <a:p>
            <a:pPr lvl="0"/>
            <a:r>
              <a:rPr lang="en-GB" dirty="0"/>
              <a:t>recognise and use factor pairs and commutativity in mental calculations</a:t>
            </a:r>
          </a:p>
          <a:p>
            <a:pPr lvl="0"/>
            <a:r>
              <a:rPr lang="en-GB" dirty="0"/>
              <a:t>multiply two-digit and three-digit numbers by a one-digit number using formal written layout</a:t>
            </a:r>
          </a:p>
          <a:p>
            <a:r>
              <a:rPr lang="en-GB" dirty="0"/>
              <a:t>solve problems involving multiplying and adding, including using the distributive law to multiply two digit numbers by one digit, integer scaling problems and harder correspondence problems such as n objects are connected to m objects.</a:t>
            </a:r>
            <a:endParaRPr lang="en-GB" dirty="0" smtClean="0"/>
          </a:p>
        </p:txBody>
      </p:sp>
    </p:spTree>
    <p:extLst>
      <p:ext uri="{BB962C8B-B14F-4D97-AF65-F5344CB8AC3E}">
        <p14:creationId xmlns:p14="http://schemas.microsoft.com/office/powerpoint/2010/main" val="27118913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Year </a:t>
            </a:r>
            <a:r>
              <a:rPr lang="en-GB" dirty="0" smtClean="0"/>
              <a:t>5 – Multiplication and Division</a:t>
            </a:r>
            <a:endParaRPr lang="en-GB" dirty="0"/>
          </a:p>
        </p:txBody>
      </p:sp>
      <p:sp>
        <p:nvSpPr>
          <p:cNvPr id="3" name="Content Placeholder 2"/>
          <p:cNvSpPr>
            <a:spLocks noGrp="1"/>
          </p:cNvSpPr>
          <p:nvPr>
            <p:ph idx="1"/>
          </p:nvPr>
        </p:nvSpPr>
        <p:spPr>
          <a:xfrm>
            <a:off x="107504" y="1935480"/>
            <a:ext cx="8784976" cy="4389120"/>
          </a:xfrm>
        </p:spPr>
        <p:txBody>
          <a:bodyPr>
            <a:normAutofit fontScale="77500" lnSpcReduction="20000"/>
          </a:bodyPr>
          <a:lstStyle/>
          <a:p>
            <a:pPr marL="0" indent="0">
              <a:buNone/>
            </a:pPr>
            <a:r>
              <a:rPr lang="en-GB" dirty="0"/>
              <a:t>Pupils should be taught to</a:t>
            </a:r>
            <a:r>
              <a:rPr lang="en-GB" dirty="0" smtClean="0"/>
              <a:t>:</a:t>
            </a:r>
          </a:p>
          <a:p>
            <a:pPr lvl="0"/>
            <a:r>
              <a:rPr lang="en-GB" dirty="0"/>
              <a:t>identify multiples and factors, including finding all factor pairs of a number, and common factors of two numbers</a:t>
            </a:r>
          </a:p>
          <a:p>
            <a:pPr lvl="0"/>
            <a:r>
              <a:rPr lang="en-GB" dirty="0"/>
              <a:t>know and use the vocabulary of prime numbers, prime factors and composite (non-prime) numbers</a:t>
            </a:r>
          </a:p>
          <a:p>
            <a:pPr lvl="0"/>
            <a:r>
              <a:rPr lang="en-GB" dirty="0"/>
              <a:t>establish whether a number up to 100 is prime and recall prime numbers up to 19</a:t>
            </a:r>
          </a:p>
          <a:p>
            <a:pPr lvl="0"/>
            <a:r>
              <a:rPr lang="en-GB" dirty="0"/>
              <a:t>multiply numbers up to 4 digits by a one- or two-digit number using a formal written method, including long multiplication for two-digit numbers</a:t>
            </a:r>
          </a:p>
          <a:p>
            <a:pPr lvl="0"/>
            <a:r>
              <a:rPr lang="en-GB" dirty="0"/>
              <a:t>multiply and divide numbers mentally drawing upon known facts</a:t>
            </a:r>
          </a:p>
          <a:p>
            <a:pPr lvl="0"/>
            <a:r>
              <a:rPr lang="en-GB" dirty="0"/>
              <a:t>divide numbers up to 4 digits by a one-digit number using the formal written method of short division and interpret remainders appropriately for the context</a:t>
            </a:r>
          </a:p>
          <a:p>
            <a:r>
              <a:rPr lang="en-GB" dirty="0"/>
              <a:t>multiply and divide whole numbers and those involving decimals by 10, 100 and 1000</a:t>
            </a:r>
            <a:endParaRPr lang="en-GB" dirty="0" smtClean="0"/>
          </a:p>
        </p:txBody>
      </p:sp>
    </p:spTree>
    <p:extLst>
      <p:ext uri="{BB962C8B-B14F-4D97-AF65-F5344CB8AC3E}">
        <p14:creationId xmlns:p14="http://schemas.microsoft.com/office/powerpoint/2010/main" val="21708932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Year </a:t>
            </a:r>
            <a:r>
              <a:rPr lang="en-GB" dirty="0" smtClean="0"/>
              <a:t>6 – Addition, Subtraction, Multiplication and Division</a:t>
            </a:r>
            <a:endParaRPr lang="en-GB" dirty="0"/>
          </a:p>
        </p:txBody>
      </p:sp>
      <p:sp>
        <p:nvSpPr>
          <p:cNvPr id="3" name="Content Placeholder 2"/>
          <p:cNvSpPr>
            <a:spLocks noGrp="1"/>
          </p:cNvSpPr>
          <p:nvPr>
            <p:ph idx="1"/>
          </p:nvPr>
        </p:nvSpPr>
        <p:spPr>
          <a:xfrm>
            <a:off x="107504" y="1935480"/>
            <a:ext cx="8928992" cy="4805888"/>
          </a:xfrm>
        </p:spPr>
        <p:txBody>
          <a:bodyPr>
            <a:normAutofit fontScale="70000" lnSpcReduction="20000"/>
          </a:bodyPr>
          <a:lstStyle/>
          <a:p>
            <a:pPr marL="0" indent="0">
              <a:buNone/>
            </a:pPr>
            <a:r>
              <a:rPr lang="en-GB" dirty="0"/>
              <a:t>Pupils should be taught to</a:t>
            </a:r>
            <a:r>
              <a:rPr lang="en-GB" dirty="0" smtClean="0"/>
              <a:t>:</a:t>
            </a:r>
          </a:p>
          <a:p>
            <a:pPr lvl="0"/>
            <a:r>
              <a:rPr lang="en-GB" dirty="0"/>
              <a:t>multiply multi-digit numbers up to 4 digits by a two-digit whole number using the formal written method of long multiplication</a:t>
            </a:r>
          </a:p>
          <a:p>
            <a:pPr lvl="0"/>
            <a:r>
              <a:rPr lang="en-GB" dirty="0"/>
              <a:t>divide numbers up to 4 digits by a two-digit whole number using the formal written method of long division, and interpret remainders as whole number remainders, fractions, or by rounding, as appropriate for the context</a:t>
            </a:r>
          </a:p>
          <a:p>
            <a:pPr lvl="0"/>
            <a:r>
              <a:rPr lang="en-GB" dirty="0"/>
              <a:t>divide numbers up to 4 digits by a two-digit number using the formal written method of short division where appropriate, interpreting remainders according to the context</a:t>
            </a:r>
          </a:p>
          <a:p>
            <a:pPr lvl="0"/>
            <a:r>
              <a:rPr lang="en-GB" dirty="0"/>
              <a:t>perform mental calculations, including with mixed operations and large numbers</a:t>
            </a:r>
          </a:p>
          <a:p>
            <a:pPr lvl="0"/>
            <a:r>
              <a:rPr lang="en-GB" dirty="0"/>
              <a:t>identify common factors, common multiples and prime numbers</a:t>
            </a:r>
          </a:p>
          <a:p>
            <a:pPr lvl="0"/>
            <a:r>
              <a:rPr lang="en-GB" dirty="0"/>
              <a:t>use their knowledge of the order of operations to carry out calculations involving the four operations</a:t>
            </a:r>
          </a:p>
          <a:p>
            <a:r>
              <a:rPr lang="en-GB" dirty="0"/>
              <a:t>solve addition and subtraction multi-step problems in contexts, deciding which operations and methods to use and </a:t>
            </a:r>
            <a:r>
              <a:rPr lang="en-GB" dirty="0" smtClean="0"/>
              <a:t>why</a:t>
            </a:r>
          </a:p>
          <a:p>
            <a:pPr lvl="0"/>
            <a:r>
              <a:rPr lang="en-GB" dirty="0"/>
              <a:t>solve problems involving addition, subtraction, multiplication and division</a:t>
            </a:r>
          </a:p>
          <a:p>
            <a:r>
              <a:rPr lang="en-GB" dirty="0"/>
              <a:t>use estimation to check answers to calculations and determine, in the context of a problem, an appropriate degree of accuracy.</a:t>
            </a:r>
            <a:endParaRPr lang="en-GB" dirty="0" smtClean="0"/>
          </a:p>
        </p:txBody>
      </p:sp>
    </p:spTree>
    <p:extLst>
      <p:ext uri="{BB962C8B-B14F-4D97-AF65-F5344CB8AC3E}">
        <p14:creationId xmlns:p14="http://schemas.microsoft.com/office/powerpoint/2010/main" val="3847928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3 - Fractions</a:t>
            </a:r>
            <a:endParaRPr lang="en-GB" dirty="0"/>
          </a:p>
        </p:txBody>
      </p:sp>
      <p:sp>
        <p:nvSpPr>
          <p:cNvPr id="3" name="Content Placeholder 2"/>
          <p:cNvSpPr>
            <a:spLocks noGrp="1"/>
          </p:cNvSpPr>
          <p:nvPr>
            <p:ph idx="1"/>
          </p:nvPr>
        </p:nvSpPr>
        <p:spPr/>
        <p:txBody>
          <a:bodyPr>
            <a:normAutofit fontScale="85000" lnSpcReduction="20000"/>
          </a:bodyPr>
          <a:lstStyle/>
          <a:p>
            <a:pPr marL="0" lvl="0" indent="0">
              <a:buNone/>
            </a:pPr>
            <a:r>
              <a:rPr lang="en-GB" dirty="0" smtClean="0"/>
              <a:t>Pupils should be taught to:</a:t>
            </a:r>
          </a:p>
          <a:p>
            <a:pPr lvl="0"/>
            <a:r>
              <a:rPr lang="en-GB" dirty="0"/>
              <a:t>count up and down in tenths; recognise that tenths arise from dividing an object into 10 equal parts and in dividing one-digit numbers or quantities by 10</a:t>
            </a:r>
          </a:p>
          <a:p>
            <a:pPr lvl="0"/>
            <a:r>
              <a:rPr lang="en-GB" dirty="0"/>
              <a:t>recognise, find and write fractions of a discrete set of objects: unit fractions and non-unit fractions with small denominators</a:t>
            </a:r>
          </a:p>
          <a:p>
            <a:pPr lvl="0"/>
            <a:r>
              <a:rPr lang="en-GB" dirty="0"/>
              <a:t>recognise and use fractions as numbers: unit fractions and non-unit fractions with small denominators</a:t>
            </a:r>
          </a:p>
          <a:p>
            <a:pPr lvl="0"/>
            <a:r>
              <a:rPr lang="en-GB" dirty="0"/>
              <a:t>recognise and show, using diagrams, equivalent fractions with small denominators</a:t>
            </a:r>
          </a:p>
          <a:p>
            <a:pPr lvl="0"/>
            <a:r>
              <a:rPr lang="en-GB" dirty="0"/>
              <a:t>add and subtract fractions with the same denominator within one whole </a:t>
            </a:r>
            <a:r>
              <a:rPr lang="en-GB" dirty="0" smtClean="0"/>
              <a:t>compare </a:t>
            </a:r>
            <a:r>
              <a:rPr lang="en-GB" dirty="0"/>
              <a:t>and order unit fractions, and fractions with the same denominators</a:t>
            </a:r>
          </a:p>
          <a:p>
            <a:r>
              <a:rPr lang="en-GB" dirty="0"/>
              <a:t>solve problems that involve all of the above.</a:t>
            </a:r>
            <a:endParaRPr lang="en-GB" dirty="0" smtClean="0"/>
          </a:p>
        </p:txBody>
      </p:sp>
    </p:spTree>
    <p:extLst>
      <p:ext uri="{BB962C8B-B14F-4D97-AF65-F5344CB8AC3E}">
        <p14:creationId xmlns:p14="http://schemas.microsoft.com/office/powerpoint/2010/main" val="37739769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4 – Fractions and Decimals</a:t>
            </a:r>
            <a:endParaRPr lang="en-GB" dirty="0"/>
          </a:p>
        </p:txBody>
      </p:sp>
      <p:sp>
        <p:nvSpPr>
          <p:cNvPr id="3" name="Content Placeholder 2"/>
          <p:cNvSpPr>
            <a:spLocks noGrp="1"/>
          </p:cNvSpPr>
          <p:nvPr>
            <p:ph idx="1"/>
          </p:nvPr>
        </p:nvSpPr>
        <p:spPr>
          <a:xfrm>
            <a:off x="0" y="1935480"/>
            <a:ext cx="8964488" cy="4733880"/>
          </a:xfrm>
        </p:spPr>
        <p:txBody>
          <a:bodyPr>
            <a:normAutofit fontScale="70000" lnSpcReduction="20000"/>
          </a:bodyPr>
          <a:lstStyle/>
          <a:p>
            <a:pPr marL="0" lvl="0" indent="0">
              <a:buNone/>
            </a:pPr>
            <a:r>
              <a:rPr lang="en-GB" dirty="0" smtClean="0"/>
              <a:t>Pupils should be taught to:</a:t>
            </a:r>
          </a:p>
          <a:p>
            <a:pPr lvl="0"/>
            <a:r>
              <a:rPr lang="en-GB" dirty="0"/>
              <a:t>recognise and show, using diagrams, families of common equivalent fractions</a:t>
            </a:r>
          </a:p>
          <a:p>
            <a:pPr lvl="0"/>
            <a:r>
              <a:rPr lang="en-GB" dirty="0"/>
              <a:t>count up and down in hundredths; recognise that hundredths arise when dividing an object by one hundred and dividing tenths by ten.</a:t>
            </a:r>
          </a:p>
          <a:p>
            <a:pPr lvl="0"/>
            <a:r>
              <a:rPr lang="en-GB" dirty="0"/>
              <a:t>solve problems involving increasingly harder fractions to calculate quantities, and fractions to divide quantities, including non-unit fractions where the answer is a whole number</a:t>
            </a:r>
          </a:p>
          <a:p>
            <a:pPr lvl="0"/>
            <a:r>
              <a:rPr lang="en-GB" dirty="0"/>
              <a:t>add and subtract fractions with the same denominator</a:t>
            </a:r>
          </a:p>
          <a:p>
            <a:pPr lvl="0"/>
            <a:r>
              <a:rPr lang="en-GB" dirty="0"/>
              <a:t>recognise and write decimal equivalents of any number of tenths or hundredths</a:t>
            </a:r>
          </a:p>
          <a:p>
            <a:pPr lvl="0"/>
            <a:r>
              <a:rPr lang="en-GB" dirty="0"/>
              <a:t>recognise and write decimal equivalents to , , </a:t>
            </a:r>
          </a:p>
          <a:p>
            <a:pPr lvl="0"/>
            <a:r>
              <a:rPr lang="en-GB" dirty="0"/>
              <a:t>find the effect of dividing a one- or two-digit number by 10 and 100, identifying the value of the digits in the answer as ones, tenths and hundredths</a:t>
            </a:r>
          </a:p>
          <a:p>
            <a:pPr lvl="0"/>
            <a:r>
              <a:rPr lang="en-GB" dirty="0"/>
              <a:t>round decimals with one decimal place to the nearest whole number</a:t>
            </a:r>
          </a:p>
          <a:p>
            <a:pPr lvl="0"/>
            <a:r>
              <a:rPr lang="en-GB" dirty="0"/>
              <a:t>compare numbers with the same number of decimal places up to two decimal places</a:t>
            </a:r>
          </a:p>
          <a:p>
            <a:r>
              <a:rPr lang="en-GB" dirty="0"/>
              <a:t>solve simple measure and money problems involving fractions and decimals to two decimal places.</a:t>
            </a:r>
            <a:endParaRPr lang="en-GB" dirty="0" smtClean="0"/>
          </a:p>
        </p:txBody>
      </p:sp>
    </p:spTree>
    <p:extLst>
      <p:ext uri="{BB962C8B-B14F-4D97-AF65-F5344CB8AC3E}">
        <p14:creationId xmlns:p14="http://schemas.microsoft.com/office/powerpoint/2010/main" val="12537652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5 - Fractions</a:t>
            </a:r>
            <a:endParaRPr lang="en-GB" dirty="0"/>
          </a:p>
        </p:txBody>
      </p:sp>
      <p:sp>
        <p:nvSpPr>
          <p:cNvPr id="3" name="Content Placeholder 2"/>
          <p:cNvSpPr>
            <a:spLocks noGrp="1"/>
          </p:cNvSpPr>
          <p:nvPr>
            <p:ph idx="1"/>
          </p:nvPr>
        </p:nvSpPr>
        <p:spPr>
          <a:xfrm>
            <a:off x="0" y="1935480"/>
            <a:ext cx="8964488" cy="4805888"/>
          </a:xfrm>
        </p:spPr>
        <p:txBody>
          <a:bodyPr>
            <a:normAutofit/>
          </a:bodyPr>
          <a:lstStyle/>
          <a:p>
            <a:pPr marL="0" lvl="0" indent="0">
              <a:buNone/>
            </a:pPr>
            <a:r>
              <a:rPr lang="en-GB" sz="1600" dirty="0" smtClean="0"/>
              <a:t>Pupils should be taught to:</a:t>
            </a:r>
          </a:p>
          <a:p>
            <a:pPr lvl="0"/>
            <a:r>
              <a:rPr lang="en-GB" sz="1600" dirty="0"/>
              <a:t>compare and order fractions whose denominators are all multiples of the same number</a:t>
            </a:r>
          </a:p>
          <a:p>
            <a:pPr lvl="0"/>
            <a:r>
              <a:rPr lang="en-GB" sz="1600" dirty="0"/>
              <a:t>identify, name and write equivalent fractions of a given fraction, represented visually, including tenths and hundredths</a:t>
            </a:r>
          </a:p>
          <a:p>
            <a:pPr lvl="0"/>
            <a:r>
              <a:rPr lang="en-GB" sz="1600" dirty="0"/>
              <a:t>recognise mixed numbers and improper fractions and convert from one form to the other </a:t>
            </a:r>
            <a:endParaRPr lang="en-GB" sz="1600" dirty="0" smtClean="0"/>
          </a:p>
          <a:p>
            <a:pPr lvl="0"/>
            <a:r>
              <a:rPr lang="en-GB" sz="1600" dirty="0" smtClean="0"/>
              <a:t>multiply </a:t>
            </a:r>
            <a:r>
              <a:rPr lang="en-GB" sz="1600" dirty="0"/>
              <a:t>proper fractions and mixed numbers by whole numbers, supported by materials and diagrams</a:t>
            </a:r>
          </a:p>
          <a:p>
            <a:pPr lvl="0"/>
            <a:r>
              <a:rPr lang="en-GB" sz="1600" dirty="0"/>
              <a:t>read and write decimal numbers as fractions </a:t>
            </a:r>
            <a:r>
              <a:rPr lang="en-GB" sz="1600" dirty="0" smtClean="0"/>
              <a:t>recognise </a:t>
            </a:r>
            <a:r>
              <a:rPr lang="en-GB" sz="1600" dirty="0"/>
              <a:t>and use thousandths and relate them to tenths, hundredths and decimal equivalents</a:t>
            </a:r>
          </a:p>
          <a:p>
            <a:pPr lvl="0"/>
            <a:r>
              <a:rPr lang="en-GB" sz="1600" dirty="0"/>
              <a:t>round decimals with two decimal places to the nearest whole number and to one decimal place</a:t>
            </a:r>
          </a:p>
          <a:p>
            <a:pPr lvl="0"/>
            <a:r>
              <a:rPr lang="en-GB" sz="1600" dirty="0"/>
              <a:t>read, write, order and compare numbers with up to three decimal places</a:t>
            </a:r>
          </a:p>
          <a:p>
            <a:pPr lvl="0"/>
            <a:r>
              <a:rPr lang="en-GB" sz="1600" dirty="0"/>
              <a:t>solve problems involving number up to three decimal places</a:t>
            </a:r>
          </a:p>
          <a:p>
            <a:pPr lvl="0"/>
            <a:r>
              <a:rPr lang="en-GB" sz="1600" dirty="0"/>
              <a:t>recognise the per cent symbol (%) and understand that per cent relates to ‘number of parts per hundred’, and write percentages as a fraction with denominator 100, and as a decimal</a:t>
            </a:r>
          </a:p>
          <a:p>
            <a:r>
              <a:rPr lang="en-GB" sz="1600" dirty="0"/>
              <a:t>solve problems which require knowing percentage and decimal </a:t>
            </a:r>
            <a:r>
              <a:rPr lang="en-GB" sz="1600" dirty="0" smtClean="0"/>
              <a:t>equivalents</a:t>
            </a:r>
          </a:p>
        </p:txBody>
      </p:sp>
    </p:spTree>
    <p:extLst>
      <p:ext uri="{BB962C8B-B14F-4D97-AF65-F5344CB8AC3E}">
        <p14:creationId xmlns:p14="http://schemas.microsoft.com/office/powerpoint/2010/main" val="18336640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6 - Fractions</a:t>
            </a:r>
            <a:endParaRPr lang="en-GB" dirty="0"/>
          </a:p>
        </p:txBody>
      </p:sp>
      <p:sp>
        <p:nvSpPr>
          <p:cNvPr id="3" name="Content Placeholder 2"/>
          <p:cNvSpPr>
            <a:spLocks noGrp="1"/>
          </p:cNvSpPr>
          <p:nvPr>
            <p:ph idx="1"/>
          </p:nvPr>
        </p:nvSpPr>
        <p:spPr>
          <a:xfrm>
            <a:off x="107504" y="1935480"/>
            <a:ext cx="8856984" cy="4733880"/>
          </a:xfrm>
        </p:spPr>
        <p:txBody>
          <a:bodyPr>
            <a:normAutofit fontScale="70000" lnSpcReduction="20000"/>
          </a:bodyPr>
          <a:lstStyle/>
          <a:p>
            <a:pPr marL="0" lvl="0" indent="0">
              <a:buNone/>
            </a:pPr>
            <a:r>
              <a:rPr lang="en-GB" dirty="0" smtClean="0"/>
              <a:t>Pupils </a:t>
            </a:r>
            <a:r>
              <a:rPr lang="en-GB" dirty="0"/>
              <a:t>should be taught to:</a:t>
            </a:r>
          </a:p>
          <a:p>
            <a:pPr lvl="0"/>
            <a:r>
              <a:rPr lang="en-GB" dirty="0"/>
              <a:t>use common factors to simplify fractions; use common multiples to express fractions in the same denomination</a:t>
            </a:r>
          </a:p>
          <a:p>
            <a:pPr lvl="0"/>
            <a:r>
              <a:rPr lang="en-GB" dirty="0"/>
              <a:t>compare and order </a:t>
            </a:r>
            <a:r>
              <a:rPr lang="en-GB" dirty="0" smtClean="0"/>
              <a:t>fractions</a:t>
            </a:r>
          </a:p>
          <a:p>
            <a:pPr lvl="0"/>
            <a:r>
              <a:rPr lang="en-GB" dirty="0" smtClean="0"/>
              <a:t>add </a:t>
            </a:r>
            <a:r>
              <a:rPr lang="en-GB" dirty="0"/>
              <a:t>and subtract fractions with different denominators and mixed numbers, using the concept of equivalent fractions</a:t>
            </a:r>
          </a:p>
          <a:p>
            <a:pPr lvl="0"/>
            <a:r>
              <a:rPr lang="en-GB" dirty="0"/>
              <a:t>multiply simple pairs of proper fractions, writing the answer in its simplest </a:t>
            </a:r>
            <a:r>
              <a:rPr lang="en-GB" dirty="0" smtClean="0"/>
              <a:t>form</a:t>
            </a:r>
          </a:p>
          <a:p>
            <a:pPr lvl="0"/>
            <a:r>
              <a:rPr lang="en-GB" dirty="0" smtClean="0"/>
              <a:t>divide </a:t>
            </a:r>
            <a:r>
              <a:rPr lang="en-GB" dirty="0"/>
              <a:t>proper fractions by whole numbers </a:t>
            </a:r>
            <a:endParaRPr lang="en-GB" dirty="0" smtClean="0"/>
          </a:p>
          <a:p>
            <a:r>
              <a:rPr lang="en-GB" dirty="0" smtClean="0"/>
              <a:t>identify </a:t>
            </a:r>
            <a:r>
              <a:rPr lang="en-GB" dirty="0"/>
              <a:t>the value of each digit in numbers given to three decimal places and multiply and divide numbers by 10, 100 and 1000 giving answers up to three decimal </a:t>
            </a:r>
            <a:r>
              <a:rPr lang="en-GB" dirty="0" smtClean="0"/>
              <a:t>places</a:t>
            </a:r>
          </a:p>
          <a:p>
            <a:pPr lvl="0"/>
            <a:r>
              <a:rPr lang="en-GB" dirty="0"/>
              <a:t>multiply one-digit numbers with up to two decimal places by whole numbers</a:t>
            </a:r>
          </a:p>
          <a:p>
            <a:pPr lvl="0"/>
            <a:r>
              <a:rPr lang="en-GB" dirty="0"/>
              <a:t>use written division methods in cases where the answer has up to two decimal places</a:t>
            </a:r>
          </a:p>
          <a:p>
            <a:pPr lvl="0"/>
            <a:r>
              <a:rPr lang="en-GB" dirty="0"/>
              <a:t>solve problems which require answers to be rounded to specified degrees of accuracy</a:t>
            </a:r>
          </a:p>
          <a:p>
            <a:r>
              <a:rPr lang="en-GB" dirty="0"/>
              <a:t>recall and use equivalences between simple fractions, decimals and percentages, including in different contexts.</a:t>
            </a:r>
            <a:endParaRPr lang="en-GB" dirty="0" smtClean="0"/>
          </a:p>
          <a:p>
            <a:pPr marL="0" lvl="0" indent="0">
              <a:buNone/>
            </a:pPr>
            <a:endParaRPr lang="en-GB" dirty="0" smtClean="0"/>
          </a:p>
        </p:txBody>
      </p:sp>
      <p:graphicFrame>
        <p:nvGraphicFramePr>
          <p:cNvPr id="12" name="Object 11" descr="one quarter"/>
          <p:cNvGraphicFramePr>
            <a:graphicFrameLocks noChangeAspect="1"/>
          </p:cNvGraphicFramePr>
          <p:nvPr/>
        </p:nvGraphicFramePr>
        <p:xfrm>
          <a:off x="1951038" y="1935163"/>
          <a:ext cx="114300" cy="266700"/>
        </p:xfrm>
        <a:graphic>
          <a:graphicData uri="http://schemas.openxmlformats.org/presentationml/2006/ole">
            <mc:AlternateContent xmlns:mc="http://schemas.openxmlformats.org/markup-compatibility/2006">
              <mc:Choice xmlns:v="urn:schemas-microsoft-com:vml" Requires="v">
                <p:oleObj spid="_x0000_s1062" name="Equation" r:id="rId3" imgW="127055" imgH="254110" progId="Equation.3">
                  <p:embed/>
                </p:oleObj>
              </mc:Choice>
              <mc:Fallback>
                <p:oleObj name="Equation" r:id="rId3" imgW="127055" imgH="254110" progId="Equation.3">
                  <p:embed/>
                  <p:pic>
                    <p:nvPicPr>
                      <p:cNvPr id="0" name="Object 12" descr="one quar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51038" y="1935163"/>
                        <a:ext cx="114300" cy="266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 name="Object 12" descr="a half"/>
          <p:cNvGraphicFramePr>
            <a:graphicFrameLocks noChangeAspect="1"/>
          </p:cNvGraphicFramePr>
          <p:nvPr/>
        </p:nvGraphicFramePr>
        <p:xfrm>
          <a:off x="1951038" y="1935163"/>
          <a:ext cx="114300" cy="266700"/>
        </p:xfrm>
        <a:graphic>
          <a:graphicData uri="http://schemas.openxmlformats.org/presentationml/2006/ole">
            <mc:AlternateContent xmlns:mc="http://schemas.openxmlformats.org/markup-compatibility/2006">
              <mc:Choice xmlns:v="urn:schemas-microsoft-com:vml" Requires="v">
                <p:oleObj spid="_x0000_s1063" name="Equation" r:id="rId5" imgW="127055" imgH="254110" progId="Equation.3">
                  <p:embed/>
                </p:oleObj>
              </mc:Choice>
              <mc:Fallback>
                <p:oleObj name="Equation" r:id="rId5" imgW="127055" imgH="254110" progId="Equation.3">
                  <p:embed/>
                  <p:pic>
                    <p:nvPicPr>
                      <p:cNvPr id="0" name="Object 11" descr="a hal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51038" y="1935163"/>
                        <a:ext cx="114300" cy="266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4" name="Object 13" descr="one eighth"/>
          <p:cNvGraphicFramePr>
            <a:graphicFrameLocks noChangeAspect="1"/>
          </p:cNvGraphicFramePr>
          <p:nvPr/>
        </p:nvGraphicFramePr>
        <p:xfrm>
          <a:off x="1951038" y="1935163"/>
          <a:ext cx="114300" cy="266700"/>
        </p:xfrm>
        <a:graphic>
          <a:graphicData uri="http://schemas.openxmlformats.org/presentationml/2006/ole">
            <mc:AlternateContent xmlns:mc="http://schemas.openxmlformats.org/markup-compatibility/2006">
              <mc:Choice xmlns:v="urn:schemas-microsoft-com:vml" Requires="v">
                <p:oleObj spid="_x0000_s1064" name="Equation" r:id="rId7" imgW="127055" imgH="254110" progId="Equation.3">
                  <p:embed/>
                </p:oleObj>
              </mc:Choice>
              <mc:Fallback>
                <p:oleObj name="Equation" r:id="rId7" imgW="127055" imgH="254110" progId="Equation.3">
                  <p:embed/>
                  <p:pic>
                    <p:nvPicPr>
                      <p:cNvPr id="0" name="Object 10" descr="one eighth"/>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51038" y="1935163"/>
                        <a:ext cx="114300" cy="266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 name="Object 14" descr="one third"/>
          <p:cNvGraphicFramePr>
            <a:graphicFrameLocks noChangeAspect="1"/>
          </p:cNvGraphicFramePr>
          <p:nvPr/>
        </p:nvGraphicFramePr>
        <p:xfrm>
          <a:off x="1951038" y="1935163"/>
          <a:ext cx="114300" cy="266700"/>
        </p:xfrm>
        <a:graphic>
          <a:graphicData uri="http://schemas.openxmlformats.org/presentationml/2006/ole">
            <mc:AlternateContent xmlns:mc="http://schemas.openxmlformats.org/markup-compatibility/2006">
              <mc:Choice xmlns:v="urn:schemas-microsoft-com:vml" Requires="v">
                <p:oleObj spid="_x0000_s1065" name="Equation" r:id="rId9" imgW="127055" imgH="254110" progId="Equation.3">
                  <p:embed/>
                </p:oleObj>
              </mc:Choice>
              <mc:Fallback>
                <p:oleObj name="Equation" r:id="rId9" imgW="127055" imgH="254110" progId="Equation.3">
                  <p:embed/>
                  <p:pic>
                    <p:nvPicPr>
                      <p:cNvPr id="0" name="Object 9" descr="one third"/>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51038" y="1935163"/>
                        <a:ext cx="114300" cy="266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 name="Object 15" descr="one sixth"/>
          <p:cNvGraphicFramePr>
            <a:graphicFrameLocks noChangeAspect="1"/>
          </p:cNvGraphicFramePr>
          <p:nvPr/>
        </p:nvGraphicFramePr>
        <p:xfrm>
          <a:off x="1951038" y="1935163"/>
          <a:ext cx="114300" cy="266700"/>
        </p:xfrm>
        <a:graphic>
          <a:graphicData uri="http://schemas.openxmlformats.org/presentationml/2006/ole">
            <mc:AlternateContent xmlns:mc="http://schemas.openxmlformats.org/markup-compatibility/2006">
              <mc:Choice xmlns:v="urn:schemas-microsoft-com:vml" Requires="v">
                <p:oleObj spid="_x0000_s1066" name="Equation" r:id="rId11" imgW="127055" imgH="254110" progId="Equation.3">
                  <p:embed/>
                </p:oleObj>
              </mc:Choice>
              <mc:Fallback>
                <p:oleObj name="Equation" r:id="rId11" imgW="127055" imgH="254110" progId="Equation.3">
                  <p:embed/>
                  <p:pic>
                    <p:nvPicPr>
                      <p:cNvPr id="0" name="Object 8" descr="one sixth"/>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51038" y="1935163"/>
                        <a:ext cx="114300" cy="266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3411303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Froggy Maths</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Helps to learn their Times Tables</a:t>
            </a:r>
          </a:p>
          <a:p>
            <a:r>
              <a:rPr lang="en-GB" dirty="0" smtClean="0"/>
              <a:t>Sheets are found on the website if you need to look at them.</a:t>
            </a:r>
          </a:p>
          <a:p>
            <a:r>
              <a:rPr lang="en-GB" dirty="0" smtClean="0"/>
              <a:t>Beneficial to learn the inverse also.</a:t>
            </a:r>
          </a:p>
          <a:p>
            <a:r>
              <a:rPr lang="en-GB" dirty="0" smtClean="0"/>
              <a:t>Spend time each day doing quick fire</a:t>
            </a:r>
            <a:r>
              <a:rPr lang="en-GB" dirty="0"/>
              <a:t> </a:t>
            </a:r>
            <a:r>
              <a:rPr lang="en-GB" dirty="0" smtClean="0"/>
              <a:t>questions.</a:t>
            </a:r>
          </a:p>
          <a:p>
            <a:endParaRPr lang="en-GB" dirty="0"/>
          </a:p>
          <a:p>
            <a:pPr marL="0" indent="0">
              <a:buNone/>
            </a:pPr>
            <a:r>
              <a:rPr lang="en-GB" dirty="0" smtClean="0"/>
              <a:t>If children know their two times tables then they actually know 25% of the times tables!</a:t>
            </a:r>
          </a:p>
          <a:p>
            <a:pPr marL="0" indent="0">
              <a:buNone/>
            </a:pPr>
            <a:r>
              <a:rPr lang="en-GB" dirty="0" smtClean="0"/>
              <a:t>If they know their </a:t>
            </a:r>
            <a:r>
              <a:rPr lang="en-GB" dirty="0" smtClean="0"/>
              <a:t>2s, 3s, 4s, 5s, 8s and 10s then they know 80% of their times tables.</a:t>
            </a:r>
            <a:endParaRPr lang="en-GB" dirty="0" smtClean="0"/>
          </a:p>
          <a:p>
            <a:pPr marL="0" indent="0">
              <a:buNone/>
            </a:pPr>
            <a:endParaRPr lang="en-GB" dirty="0"/>
          </a:p>
          <a:p>
            <a:pPr marL="0" indent="0">
              <a:buNone/>
            </a:pPr>
            <a:r>
              <a:rPr lang="en-GB" dirty="0" smtClean="0"/>
              <a:t>The </a:t>
            </a:r>
            <a:r>
              <a:rPr lang="en-GB" dirty="0" err="1" smtClean="0"/>
              <a:t>FunKey</a:t>
            </a:r>
            <a:r>
              <a:rPr lang="en-GB" dirty="0" smtClean="0"/>
              <a:t> Maths cards are excellent for supporting your children with this.</a:t>
            </a:r>
          </a:p>
          <a:p>
            <a:pPr marL="0" indent="0">
              <a:buNone/>
            </a:pPr>
            <a:endParaRPr lang="en-GB" dirty="0"/>
          </a:p>
          <a:p>
            <a:pPr marL="0" indent="0">
              <a:buNone/>
            </a:pPr>
            <a:r>
              <a:rPr lang="en-GB" dirty="0">
                <a:hlinkClick r:id="rId2"/>
              </a:rPr>
              <a:t>https://www.funkeymaths.com</a:t>
            </a:r>
            <a:r>
              <a:rPr lang="en-GB" dirty="0" smtClean="0">
                <a:hlinkClick r:id="rId2"/>
              </a:rPr>
              <a:t>/</a:t>
            </a:r>
            <a:endParaRPr lang="en-GB" dirty="0" smtClean="0"/>
          </a:p>
          <a:p>
            <a:pPr marL="0" indent="0">
              <a:buNone/>
            </a:pPr>
            <a:endParaRPr lang="en-GB" dirty="0" smtClean="0"/>
          </a:p>
          <a:p>
            <a:pPr marL="0" indent="0">
              <a:buNone/>
            </a:pPr>
            <a:endParaRPr lang="en-GB" dirty="0"/>
          </a:p>
        </p:txBody>
      </p:sp>
      <p:pic>
        <p:nvPicPr>
          <p:cNvPr id="4" name="Picture 3" descr="cid:E90AB849-6D16-4901-993C-D432BFF41A77@home"/>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4022912" y="5229200"/>
            <a:ext cx="1341176" cy="1440160"/>
          </a:xfrm>
          <a:prstGeom prst="rect">
            <a:avLst/>
          </a:prstGeom>
          <a:noFill/>
          <a:ln>
            <a:noFill/>
          </a:ln>
        </p:spPr>
      </p:pic>
    </p:spTree>
    <p:extLst>
      <p:ext uri="{BB962C8B-B14F-4D97-AF65-F5344CB8AC3E}">
        <p14:creationId xmlns:p14="http://schemas.microsoft.com/office/powerpoint/2010/main" val="37409445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Mastery of Maths</a:t>
            </a:r>
            <a:endParaRPr lang="en-GB" dirty="0"/>
          </a:p>
        </p:txBody>
      </p:sp>
      <p:sp>
        <p:nvSpPr>
          <p:cNvPr id="3" name="Content Placeholder 2"/>
          <p:cNvSpPr>
            <a:spLocks noGrp="1"/>
          </p:cNvSpPr>
          <p:nvPr>
            <p:ph idx="1"/>
          </p:nvPr>
        </p:nvSpPr>
        <p:spPr/>
        <p:txBody>
          <a:bodyPr/>
          <a:lstStyle/>
          <a:p>
            <a:r>
              <a:rPr lang="en-GB" dirty="0" smtClean="0"/>
              <a:t>Able to explain how they found their answers</a:t>
            </a:r>
          </a:p>
          <a:p>
            <a:r>
              <a:rPr lang="en-GB" dirty="0" smtClean="0"/>
              <a:t>Use accurate vocabulary when giving explanations</a:t>
            </a:r>
          </a:p>
          <a:p>
            <a:r>
              <a:rPr lang="en-GB" dirty="0" smtClean="0"/>
              <a:t>Used a range of strategies to problem solve</a:t>
            </a:r>
          </a:p>
          <a:p>
            <a:r>
              <a:rPr lang="en-GB" dirty="0" smtClean="0"/>
              <a:t>Decided on the most efficient strategy to use</a:t>
            </a:r>
          </a:p>
          <a:p>
            <a:r>
              <a:rPr lang="en-GB" dirty="0" smtClean="0"/>
              <a:t>Able to apply skills across </a:t>
            </a:r>
            <a:r>
              <a:rPr lang="en-GB" smtClean="0"/>
              <a:t>the curriculum</a:t>
            </a:r>
            <a:endParaRPr lang="en-GB" dirty="0"/>
          </a:p>
        </p:txBody>
      </p:sp>
    </p:spTree>
    <p:extLst>
      <p:ext uri="{BB962C8B-B14F-4D97-AF65-F5344CB8AC3E}">
        <p14:creationId xmlns:p14="http://schemas.microsoft.com/office/powerpoint/2010/main" val="18383025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Reasoning Questions</a:t>
            </a:r>
            <a:endParaRPr lang="en-GB" dirty="0"/>
          </a:p>
        </p:txBody>
      </p:sp>
      <p:pic>
        <p:nvPicPr>
          <p:cNvPr id="10" name="Picture 9"/>
          <p:cNvPicPr/>
          <p:nvPr/>
        </p:nvPicPr>
        <p:blipFill rotWithShape="1">
          <a:blip r:embed="rId2"/>
          <a:srcRect l="5695" t="25556" r="53194" b="20000"/>
          <a:stretch/>
        </p:blipFill>
        <p:spPr bwMode="auto">
          <a:xfrm>
            <a:off x="1140055" y="1844049"/>
            <a:ext cx="6336704" cy="504056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087395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Opportunity for questions…</a:t>
            </a:r>
            <a:endParaRPr lang="en-GB" dirty="0"/>
          </a:p>
        </p:txBody>
      </p:sp>
      <p:sp>
        <p:nvSpPr>
          <p:cNvPr id="3" name="Content Placeholder 2"/>
          <p:cNvSpPr>
            <a:spLocks noGrp="1"/>
          </p:cNvSpPr>
          <p:nvPr>
            <p:ph idx="1"/>
          </p:nvPr>
        </p:nvSpPr>
        <p:spPr/>
        <p:txBody>
          <a:bodyPr/>
          <a:lstStyle/>
          <a:p>
            <a:r>
              <a:rPr lang="en-GB" dirty="0" smtClean="0"/>
              <a:t>There are several members of staff to ask individual questions to if you wish.</a:t>
            </a:r>
          </a:p>
          <a:p>
            <a:r>
              <a:rPr lang="en-GB" dirty="0" smtClean="0"/>
              <a:t>There are last year’s SATs papers for the end of </a:t>
            </a:r>
            <a:r>
              <a:rPr lang="en-GB" dirty="0" smtClean="0"/>
              <a:t>KS2 </a:t>
            </a:r>
            <a:r>
              <a:rPr lang="en-GB" dirty="0" smtClean="0"/>
              <a:t>to look at.</a:t>
            </a:r>
          </a:p>
          <a:p>
            <a:r>
              <a:rPr lang="en-GB" dirty="0" smtClean="0"/>
              <a:t>Times tables cards to look at</a:t>
            </a:r>
            <a:r>
              <a:rPr lang="en-GB" dirty="0" smtClean="0"/>
              <a:t>.</a:t>
            </a:r>
            <a:endParaRPr lang="en-GB" dirty="0" smtClean="0"/>
          </a:p>
        </p:txBody>
      </p:sp>
    </p:spTree>
    <p:extLst>
      <p:ext uri="{BB962C8B-B14F-4D97-AF65-F5344CB8AC3E}">
        <p14:creationId xmlns:p14="http://schemas.microsoft.com/office/powerpoint/2010/main" val="26178347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367</TotalTime>
  <Words>1971</Words>
  <Application>Microsoft Office PowerPoint</Application>
  <PresentationFormat>On-screen Show (4:3)</PresentationFormat>
  <Paragraphs>159</Paragraphs>
  <Slides>21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21</vt:i4>
      </vt:variant>
    </vt:vector>
  </HeadingPairs>
  <TitlesOfParts>
    <vt:vector size="23" baseType="lpstr">
      <vt:lpstr>Flow</vt:lpstr>
      <vt:lpstr>Microsoft Equation 3.0</vt:lpstr>
      <vt:lpstr>Key Stage 2</vt:lpstr>
      <vt:lpstr>AIMS OF THE NATIONAL CURRICULUM</vt:lpstr>
      <vt:lpstr>Year 3 – Number and Place Value</vt:lpstr>
      <vt:lpstr>Year 4 – Number and Place Value</vt:lpstr>
      <vt:lpstr>Year 5 – Number and Place Value</vt:lpstr>
      <vt:lpstr>Year 6 – Number and Place Value</vt:lpstr>
      <vt:lpstr>Year 3 – Addition and Subtraction</vt:lpstr>
      <vt:lpstr>Year 4 – Addition and Subtraction</vt:lpstr>
      <vt:lpstr>Year 5 – Addition and Subtraction</vt:lpstr>
      <vt:lpstr>Year 3 – Multiplication and Division</vt:lpstr>
      <vt:lpstr>Year 4 – Multiplication and Division</vt:lpstr>
      <vt:lpstr>Year 5 – Multiplication and Division</vt:lpstr>
      <vt:lpstr>Year 6 – Addition, Subtraction, Multiplication and Division</vt:lpstr>
      <vt:lpstr>Year 3 - Fractions</vt:lpstr>
      <vt:lpstr>Year 4 – Fractions and Decimals</vt:lpstr>
      <vt:lpstr>Year 5 - Fractions</vt:lpstr>
      <vt:lpstr>Year 6 - Fractions</vt:lpstr>
      <vt:lpstr>Froggy Maths</vt:lpstr>
      <vt:lpstr>Mastery of Maths</vt:lpstr>
      <vt:lpstr>Reasoning Questions</vt:lpstr>
      <vt:lpstr>Opportunity for questions…</vt:lpstr>
    </vt:vector>
  </TitlesOfParts>
  <Company>Hampton Dene Primary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EYFS/Key Stage 1</dc:title>
  <dc:creator>Ruth Napolitano</dc:creator>
  <cp:lastModifiedBy>Ruth Napolitano</cp:lastModifiedBy>
  <cp:revision>29</cp:revision>
  <dcterms:created xsi:type="dcterms:W3CDTF">2017-11-14T17:03:06Z</dcterms:created>
  <dcterms:modified xsi:type="dcterms:W3CDTF">2017-11-16T16:32:00Z</dcterms:modified>
</cp:coreProperties>
</file>