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64" r:id="rId16"/>
    <p:sldId id="271" r:id="rId17"/>
    <p:sldId id="272" r:id="rId18"/>
    <p:sldId id="274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FE86F2-76F9-428B-B480-C5EC4423F848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74057EF-ABDC-4F48-9488-3E76F8896962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funkeymaths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cid:E90AB849-6D16-4901-993C-D432BFF41A77@home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EYFS/Key Stage 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Maths Workshop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010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/>
          <a:srcRect l="5727" t="9620" r="47383" b="12752"/>
          <a:stretch/>
        </p:blipFill>
        <p:spPr bwMode="auto">
          <a:xfrm>
            <a:off x="1619672" y="116632"/>
            <a:ext cx="5904655" cy="65527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5105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Year 1 – Number and Place Value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pPr lvl="0"/>
            <a:r>
              <a:rPr lang="en-GB" dirty="0"/>
              <a:t>count to and across 100, forwards and backwards, beginning with 0 or 1, or from any given number</a:t>
            </a:r>
          </a:p>
          <a:p>
            <a:pPr lvl="0"/>
            <a:r>
              <a:rPr lang="en-GB" dirty="0"/>
              <a:t>count, read and write numbers to 100 in numerals; count in multiples of twos, fives and tens</a:t>
            </a:r>
          </a:p>
          <a:p>
            <a:pPr lvl="0"/>
            <a:r>
              <a:rPr lang="en-GB" dirty="0"/>
              <a:t>given a number, identify one more and one less</a:t>
            </a:r>
          </a:p>
          <a:p>
            <a:pPr lvl="0"/>
            <a:r>
              <a:rPr lang="en-GB" dirty="0"/>
              <a:t>identify and represent numbers using objects and pictorial representations including the number line, and use the language of: equal to, more than, less than (fewer), most, least</a:t>
            </a:r>
          </a:p>
          <a:p>
            <a:r>
              <a:rPr lang="en-GB" dirty="0"/>
              <a:t>read and write numbers from 1 to 20 in numerals and words.</a:t>
            </a:r>
          </a:p>
        </p:txBody>
      </p:sp>
    </p:spTree>
    <p:extLst>
      <p:ext uri="{BB962C8B-B14F-4D97-AF65-F5344CB8AC3E}">
        <p14:creationId xmlns:p14="http://schemas.microsoft.com/office/powerpoint/2010/main" val="254553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Year 1 – Addition and Subtraction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pPr lvl="0"/>
            <a:r>
              <a:rPr lang="en-GB" dirty="0"/>
              <a:t>read, write and interpret mathematical statements involving addition (+), subtraction (–) and equals (=) signs</a:t>
            </a:r>
          </a:p>
          <a:p>
            <a:pPr lvl="0"/>
            <a:r>
              <a:rPr lang="en-GB" dirty="0"/>
              <a:t>represent and use number bonds and related subtraction facts within 20</a:t>
            </a:r>
          </a:p>
          <a:p>
            <a:pPr lvl="0"/>
            <a:r>
              <a:rPr lang="en-GB" dirty="0"/>
              <a:t>add and subtract one-digit and two-digit numbers to 20, including zero</a:t>
            </a:r>
          </a:p>
          <a:p>
            <a:r>
              <a:rPr lang="en-GB" dirty="0"/>
              <a:t>solve one-step problems that involve addition and subtraction, using concrete objects and pictorial representations, and missing number problems such as  7 =  </a:t>
            </a:r>
            <a:r>
              <a:rPr lang="en-GB" dirty="0" smtClean="0"/>
              <a:t>? </a:t>
            </a:r>
            <a:r>
              <a:rPr lang="en-GB" dirty="0"/>
              <a:t> – 9.</a:t>
            </a:r>
          </a:p>
        </p:txBody>
      </p:sp>
    </p:spTree>
    <p:extLst>
      <p:ext uri="{BB962C8B-B14F-4D97-AF65-F5344CB8AC3E}">
        <p14:creationId xmlns:p14="http://schemas.microsoft.com/office/powerpoint/2010/main" val="398005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1 - Multiplication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r>
              <a:rPr lang="en-GB" dirty="0"/>
              <a:t>solve one-step problems involving multiplication and division, by calculating the answer using concrete objects, pictorial representations and arrays with the support of the teacher.</a:t>
            </a:r>
          </a:p>
        </p:txBody>
      </p:sp>
    </p:spTree>
    <p:extLst>
      <p:ext uri="{BB962C8B-B14F-4D97-AF65-F5344CB8AC3E}">
        <p14:creationId xmlns:p14="http://schemas.microsoft.com/office/powerpoint/2010/main" val="1856781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1 - 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pPr lvl="0"/>
            <a:r>
              <a:rPr lang="en-GB" dirty="0"/>
              <a:t>recognise, find and name a half as one of two equal parts of an object, shape or quantity</a:t>
            </a:r>
          </a:p>
          <a:p>
            <a:r>
              <a:rPr lang="en-GB" dirty="0"/>
              <a:t>recognise, find and name a quarter as one of four equal parts of an object, shape or quantity.</a:t>
            </a:r>
          </a:p>
        </p:txBody>
      </p:sp>
    </p:spTree>
    <p:extLst>
      <p:ext uri="{BB962C8B-B14F-4D97-AF65-F5344CB8AC3E}">
        <p14:creationId xmlns:p14="http://schemas.microsoft.com/office/powerpoint/2010/main" val="315811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en-GB" dirty="0" smtClean="0"/>
              <a:t>Year 1 - Measure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6792"/>
            <a:ext cx="8964488" cy="43891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/>
              <a:t>Pupils should be taught to:</a:t>
            </a:r>
          </a:p>
          <a:p>
            <a:pPr lvl="0"/>
            <a:r>
              <a:rPr lang="en-GB" sz="1600" dirty="0"/>
              <a:t>compare, describe and solve practical problems for:</a:t>
            </a:r>
          </a:p>
          <a:p>
            <a:pPr lvl="0"/>
            <a:r>
              <a:rPr lang="en-GB" sz="1600" dirty="0"/>
              <a:t>lengths and heights [for example, long/short, longer/shorter, tall/short, double/half]</a:t>
            </a:r>
          </a:p>
          <a:p>
            <a:pPr lvl="0"/>
            <a:r>
              <a:rPr lang="en-GB" sz="1600" dirty="0"/>
              <a:t>mass/weight [for example, heavy/light, heavier than, lighter than]</a:t>
            </a:r>
          </a:p>
          <a:p>
            <a:pPr lvl="0"/>
            <a:r>
              <a:rPr lang="en-GB" sz="1600" dirty="0"/>
              <a:t>capacity and volume [for example, full/empty, more than, less than, half, half full, quarter]</a:t>
            </a:r>
          </a:p>
          <a:p>
            <a:pPr lvl="0"/>
            <a:r>
              <a:rPr lang="en-GB" sz="1600" dirty="0"/>
              <a:t>time [for example, quicker, slower, earlier, later]</a:t>
            </a:r>
          </a:p>
          <a:p>
            <a:pPr lvl="0"/>
            <a:r>
              <a:rPr lang="en-GB" sz="1600" dirty="0"/>
              <a:t>measure and begin to record the following:</a:t>
            </a:r>
          </a:p>
          <a:p>
            <a:pPr lvl="0"/>
            <a:r>
              <a:rPr lang="en-GB" sz="1600" dirty="0"/>
              <a:t>lengths and heights</a:t>
            </a:r>
          </a:p>
          <a:p>
            <a:pPr lvl="0"/>
            <a:r>
              <a:rPr lang="en-GB" sz="1600" dirty="0"/>
              <a:t>mass/weight</a:t>
            </a:r>
          </a:p>
          <a:p>
            <a:pPr lvl="0"/>
            <a:r>
              <a:rPr lang="en-GB" sz="1600" dirty="0"/>
              <a:t>capacity and volume</a:t>
            </a:r>
          </a:p>
          <a:p>
            <a:pPr lvl="0"/>
            <a:r>
              <a:rPr lang="en-GB" sz="1600" dirty="0"/>
              <a:t>time (hours, minutes, seconds)</a:t>
            </a:r>
          </a:p>
          <a:p>
            <a:pPr lvl="0"/>
            <a:r>
              <a:rPr lang="en-GB" sz="1600" dirty="0"/>
              <a:t>recognise and know the value of different denominations of coins and notes</a:t>
            </a:r>
          </a:p>
          <a:p>
            <a:pPr lvl="0"/>
            <a:r>
              <a:rPr lang="en-GB" sz="1600" dirty="0"/>
              <a:t>sequence events in chronological order using language [for example, before and after, next, first, today, yesterday, tomorrow, morning, afternoon and evening]</a:t>
            </a:r>
          </a:p>
          <a:p>
            <a:pPr lvl="0"/>
            <a:r>
              <a:rPr lang="en-GB" sz="1600" dirty="0"/>
              <a:t>recognise and use language relating to dates, including days of the week, weeks, months and years</a:t>
            </a:r>
          </a:p>
          <a:p>
            <a:r>
              <a:rPr lang="en-GB" sz="1600" dirty="0"/>
              <a:t>tell the time to the hour and half past the hour and draw the hands on a clock face to show these times.</a:t>
            </a:r>
          </a:p>
        </p:txBody>
      </p:sp>
    </p:spTree>
    <p:extLst>
      <p:ext uri="{BB962C8B-B14F-4D97-AF65-F5344CB8AC3E}">
        <p14:creationId xmlns:p14="http://schemas.microsoft.com/office/powerpoint/2010/main" val="3683880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1 - Geometry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pPr lvl="0"/>
            <a:r>
              <a:rPr lang="en-GB" dirty="0"/>
              <a:t>recognise and name common 2-D and 3-D shapes, including:</a:t>
            </a:r>
          </a:p>
          <a:p>
            <a:pPr lvl="0"/>
            <a:r>
              <a:rPr lang="en-GB" dirty="0"/>
              <a:t>2-D shapes [for example, rectangles (including squares), circles and triangles]</a:t>
            </a:r>
          </a:p>
          <a:p>
            <a:r>
              <a:rPr lang="en-GB" dirty="0"/>
              <a:t>3-D shapes [for example, cuboids (including cubes), pyramids and spheres</a:t>
            </a:r>
            <a:r>
              <a:rPr lang="en-GB" dirty="0" smtClean="0"/>
              <a:t>].</a:t>
            </a:r>
          </a:p>
          <a:p>
            <a:r>
              <a:rPr lang="en-GB" dirty="0"/>
              <a:t>describe position, direction and movement, including whole, half, quarter and three-quarter turns.</a:t>
            </a:r>
          </a:p>
        </p:txBody>
      </p:sp>
    </p:spTree>
    <p:extLst>
      <p:ext uri="{BB962C8B-B14F-4D97-AF65-F5344CB8AC3E}">
        <p14:creationId xmlns:p14="http://schemas.microsoft.com/office/powerpoint/2010/main" val="643587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Year 2 – Number and Place Value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pPr lvl="0"/>
            <a:r>
              <a:rPr lang="en-GB" dirty="0"/>
              <a:t>count in steps of 2, 3, and 5 from 0, and in tens from any number, forward and backward</a:t>
            </a:r>
          </a:p>
          <a:p>
            <a:pPr lvl="0"/>
            <a:r>
              <a:rPr lang="en-GB" dirty="0"/>
              <a:t>recognise the place value of each digit in a two-digit number (tens, ones)</a:t>
            </a:r>
          </a:p>
          <a:p>
            <a:pPr lvl="0"/>
            <a:r>
              <a:rPr lang="en-GB" dirty="0"/>
              <a:t>identify, represent and estimate numbers using different representations, including the number line</a:t>
            </a:r>
          </a:p>
          <a:p>
            <a:pPr lvl="0"/>
            <a:r>
              <a:rPr lang="en-GB" dirty="0"/>
              <a:t>compare and order numbers from 0 up to 100; use &lt;, &gt; and = signs</a:t>
            </a:r>
          </a:p>
          <a:p>
            <a:pPr lvl="0"/>
            <a:r>
              <a:rPr lang="en-GB" dirty="0"/>
              <a:t>read and write numbers to at least 100 in numerals and in words</a:t>
            </a:r>
          </a:p>
          <a:p>
            <a:r>
              <a:rPr lang="en-GB" dirty="0"/>
              <a:t>use place value and number facts to solve problems.</a:t>
            </a:r>
          </a:p>
        </p:txBody>
      </p:sp>
    </p:spTree>
    <p:extLst>
      <p:ext uri="{BB962C8B-B14F-4D97-AF65-F5344CB8AC3E}">
        <p14:creationId xmlns:p14="http://schemas.microsoft.com/office/powerpoint/2010/main" val="32368474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Year 2 – Addition and Subtraction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pPr lvl="0"/>
            <a:r>
              <a:rPr lang="en-GB" dirty="0"/>
              <a:t>solve problems with addition and subtraction:</a:t>
            </a:r>
          </a:p>
          <a:p>
            <a:pPr lvl="0"/>
            <a:r>
              <a:rPr lang="en-GB" dirty="0"/>
              <a:t>using concrete objects and pictorial representations, including those involving numbers, quantities and measures</a:t>
            </a:r>
          </a:p>
          <a:p>
            <a:pPr lvl="0"/>
            <a:r>
              <a:rPr lang="en-GB" dirty="0"/>
              <a:t>applying their increasing knowledge of mental and written methods</a:t>
            </a:r>
          </a:p>
          <a:p>
            <a:pPr lvl="0"/>
            <a:r>
              <a:rPr lang="en-GB" dirty="0"/>
              <a:t>recall and use addition and subtraction facts to 20 fluently, and derive and use related facts up to 100</a:t>
            </a:r>
          </a:p>
          <a:p>
            <a:pPr lvl="0"/>
            <a:r>
              <a:rPr lang="en-GB" dirty="0"/>
              <a:t>add and subtract numbers using concrete objects, pictorial representations, and mentally, including:</a:t>
            </a:r>
          </a:p>
          <a:p>
            <a:pPr lvl="0"/>
            <a:r>
              <a:rPr lang="en-GB" dirty="0"/>
              <a:t>a two-digit number and ones</a:t>
            </a:r>
          </a:p>
          <a:p>
            <a:pPr lvl="0"/>
            <a:r>
              <a:rPr lang="en-GB" dirty="0"/>
              <a:t>a two-digit number and tens</a:t>
            </a:r>
          </a:p>
          <a:p>
            <a:pPr lvl="0"/>
            <a:r>
              <a:rPr lang="en-GB" dirty="0"/>
              <a:t>two two-digit numbers</a:t>
            </a:r>
          </a:p>
          <a:p>
            <a:pPr lvl="0"/>
            <a:r>
              <a:rPr lang="en-GB" dirty="0"/>
              <a:t>adding three one-digit numbers</a:t>
            </a:r>
          </a:p>
          <a:p>
            <a:pPr lvl="0"/>
            <a:r>
              <a:rPr lang="en-GB" dirty="0"/>
              <a:t>show that addition of two numbers can be done in any order (commutative) and subtraction of one number from another cannot</a:t>
            </a:r>
          </a:p>
          <a:p>
            <a:r>
              <a:rPr lang="en-GB" dirty="0"/>
              <a:t>recognise and use the inverse relationship between addition and subtraction and use this to check calculations and solve missing number problems.</a:t>
            </a:r>
          </a:p>
        </p:txBody>
      </p:sp>
    </p:spTree>
    <p:extLst>
      <p:ext uri="{BB962C8B-B14F-4D97-AF65-F5344CB8AC3E}">
        <p14:creationId xmlns:p14="http://schemas.microsoft.com/office/powerpoint/2010/main" val="1028815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Year 2 – Multiplication and Division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pPr lvl="0"/>
            <a:r>
              <a:rPr lang="en-GB" dirty="0"/>
              <a:t>recall and use multiplication and division facts for the 2, 5 and 10 multiplication tables, including recognising odd and even numbers</a:t>
            </a:r>
          </a:p>
          <a:p>
            <a:pPr lvl="0"/>
            <a:r>
              <a:rPr lang="en-GB" dirty="0"/>
              <a:t>calculate mathematical statements for multiplication and division within the multiplication tables and write them using the multiplication (×), division (÷) and equals (=) signs</a:t>
            </a:r>
          </a:p>
          <a:p>
            <a:pPr lvl="0"/>
            <a:r>
              <a:rPr lang="en-GB" dirty="0"/>
              <a:t>show that multiplication of two numbers can be done in any order (commutative) and division of one number by another cannot</a:t>
            </a:r>
          </a:p>
          <a:p>
            <a:r>
              <a:rPr lang="en-GB" dirty="0"/>
              <a:t>solve problems involving multiplication and division, using materials, arrays, repeated addition, mental methods, and multiplication and division facts, including problems in contexts.</a:t>
            </a:r>
          </a:p>
        </p:txBody>
      </p:sp>
    </p:spTree>
    <p:extLst>
      <p:ext uri="{BB962C8B-B14F-4D97-AF65-F5344CB8AC3E}">
        <p14:creationId xmlns:p14="http://schemas.microsoft.com/office/powerpoint/2010/main" val="41717770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2 - Fractions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pPr lvl="0"/>
            <a:r>
              <a:rPr lang="en-GB" dirty="0"/>
              <a:t>recognise, find, name and write fractions </a:t>
            </a:r>
            <a:r>
              <a:rPr lang="en-GB" dirty="0" smtClean="0"/>
              <a:t>1/3, 1/4, 2/4 </a:t>
            </a:r>
            <a:r>
              <a:rPr lang="en-GB" dirty="0"/>
              <a:t>and </a:t>
            </a:r>
            <a:r>
              <a:rPr lang="en-GB" dirty="0" smtClean="0"/>
              <a:t>3/4 </a:t>
            </a:r>
            <a:r>
              <a:rPr lang="en-GB" dirty="0"/>
              <a:t>of a length, shape, set of objects or quantity</a:t>
            </a:r>
          </a:p>
          <a:p>
            <a:r>
              <a:rPr lang="en-GB" dirty="0"/>
              <a:t>write simple fractions for example,  </a:t>
            </a:r>
            <a:r>
              <a:rPr lang="en-GB" dirty="0" smtClean="0"/>
              <a:t>½ of </a:t>
            </a:r>
            <a:r>
              <a:rPr lang="en-GB" dirty="0"/>
              <a:t>6 = 3 and recognise the equivalence of </a:t>
            </a:r>
            <a:r>
              <a:rPr lang="en-GB" dirty="0" smtClean="0"/>
              <a:t>2/4 </a:t>
            </a:r>
            <a:r>
              <a:rPr lang="en-GB" dirty="0"/>
              <a:t>and </a:t>
            </a:r>
            <a:r>
              <a:rPr lang="en-GB" dirty="0" smtClean="0"/>
              <a:t>1/2.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445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en-GB" dirty="0" smtClean="0"/>
              <a:t>Year 2 - Measure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6792"/>
            <a:ext cx="8964488" cy="43891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/>
              <a:t>Pupils should be taught to:</a:t>
            </a:r>
          </a:p>
          <a:p>
            <a:pPr lvl="0"/>
            <a:r>
              <a:rPr lang="en-GB" sz="1600" dirty="0"/>
              <a:t>choose and use appropriate standard units to estimate and measure length/height in any direction (m/cm); mass (kg/g); temperature (°C); capacity (litres/ml) to the nearest appropriate unit, using rulers, scales, thermometers and measuring vessels</a:t>
            </a:r>
          </a:p>
          <a:p>
            <a:pPr lvl="0"/>
            <a:r>
              <a:rPr lang="en-GB" sz="1600" dirty="0"/>
              <a:t>compare and order lengths, mass, volume/capacity and record the results using &gt;, &lt; and =</a:t>
            </a:r>
          </a:p>
          <a:p>
            <a:pPr lvl="0"/>
            <a:r>
              <a:rPr lang="en-GB" sz="1600" dirty="0"/>
              <a:t>recognise and use symbols for pounds (£) and pence (p); combine amounts to make a particular value</a:t>
            </a:r>
          </a:p>
          <a:p>
            <a:pPr lvl="0"/>
            <a:r>
              <a:rPr lang="en-GB" sz="1600" dirty="0"/>
              <a:t>find different combinations of coins that equal the same amounts of money</a:t>
            </a:r>
          </a:p>
          <a:p>
            <a:pPr lvl="0"/>
            <a:r>
              <a:rPr lang="en-GB" sz="1600" dirty="0"/>
              <a:t>solve simple problems in a practical context involving addition and subtraction of money of the same unit, including giving change</a:t>
            </a:r>
          </a:p>
          <a:p>
            <a:pPr lvl="0"/>
            <a:r>
              <a:rPr lang="en-GB" sz="1600" dirty="0"/>
              <a:t>compare and sequence intervals of time</a:t>
            </a:r>
          </a:p>
          <a:p>
            <a:pPr lvl="0"/>
            <a:r>
              <a:rPr lang="en-GB" sz="1600" dirty="0"/>
              <a:t>tell and write the time to five minutes, including quarter past/to the hour and draw the hands on a clock face to show these times</a:t>
            </a:r>
          </a:p>
          <a:p>
            <a:r>
              <a:rPr lang="en-GB" sz="1600" dirty="0"/>
              <a:t>know the number of minutes in an hour and the number of hours in a day.</a:t>
            </a:r>
          </a:p>
        </p:txBody>
      </p:sp>
    </p:spTree>
    <p:extLst>
      <p:ext uri="{BB962C8B-B14F-4D97-AF65-F5344CB8AC3E}">
        <p14:creationId xmlns:p14="http://schemas.microsoft.com/office/powerpoint/2010/main" val="1549844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2 - Geometry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pPr lvl="0"/>
            <a:r>
              <a:rPr lang="en-GB" dirty="0"/>
              <a:t>identify and describe the properties of 2-D shapes, including the number of sides and line symmetry in a vertical line</a:t>
            </a:r>
          </a:p>
          <a:p>
            <a:pPr lvl="0"/>
            <a:r>
              <a:rPr lang="en-GB" dirty="0"/>
              <a:t>identify and describe the properties of 3-D shapes, including the number of edges, vertices and faces</a:t>
            </a:r>
          </a:p>
          <a:p>
            <a:pPr lvl="0"/>
            <a:r>
              <a:rPr lang="en-GB" dirty="0"/>
              <a:t>identify 2-D shapes on the surface of 3-D shapes [for example, a circle on a cylinder and a triangle on a pyramid]</a:t>
            </a:r>
          </a:p>
          <a:p>
            <a:r>
              <a:rPr lang="en-GB" dirty="0"/>
              <a:t>compare and sort common 2-D and 3-D shapes and everyday objects</a:t>
            </a:r>
            <a:r>
              <a:rPr lang="en-GB" dirty="0" smtClean="0"/>
              <a:t>.</a:t>
            </a:r>
          </a:p>
          <a:p>
            <a:pPr lvl="0"/>
            <a:r>
              <a:rPr lang="en-GB" dirty="0"/>
              <a:t>order and arrange combinations of mathematical objects in patterns and sequences</a:t>
            </a:r>
          </a:p>
          <a:p>
            <a:r>
              <a:rPr lang="en-GB" dirty="0"/>
              <a:t>use mathematical vocabulary to describe position, direction and movement, including movement in a straight line and distinguishing between rotation as a turn and in terms of right angles for quarter, half and three-quarter turns (clockwise and anti-clockwise).</a:t>
            </a:r>
          </a:p>
        </p:txBody>
      </p:sp>
    </p:spTree>
    <p:extLst>
      <p:ext uri="{BB962C8B-B14F-4D97-AF65-F5344CB8AC3E}">
        <p14:creationId xmlns:p14="http://schemas.microsoft.com/office/powerpoint/2010/main" val="21143209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2 - Statistics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Pupils should be taught to:</a:t>
            </a:r>
          </a:p>
          <a:p>
            <a:pPr lvl="0"/>
            <a:r>
              <a:rPr lang="en-GB" dirty="0"/>
              <a:t>interpret and construct simple pictograms, tally charts, block diagrams and simple tables</a:t>
            </a:r>
          </a:p>
          <a:p>
            <a:pPr lvl="0"/>
            <a:r>
              <a:rPr lang="en-GB" dirty="0"/>
              <a:t>ask and answer simple questions by counting the number of objects in each category and sorting the categories by quantity</a:t>
            </a:r>
          </a:p>
          <a:p>
            <a:r>
              <a:rPr lang="en-GB" dirty="0"/>
              <a:t>ask and answer questions about totalling and comparing categorical data.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838208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Froggy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Helps to learn their Times Tables</a:t>
            </a:r>
          </a:p>
          <a:p>
            <a:r>
              <a:rPr lang="en-GB" dirty="0" smtClean="0"/>
              <a:t>Sheets are found on the website if you need to look at them.</a:t>
            </a:r>
          </a:p>
          <a:p>
            <a:r>
              <a:rPr lang="en-GB" dirty="0" smtClean="0"/>
              <a:t>Beneficial to learn the inverse also.</a:t>
            </a:r>
          </a:p>
          <a:p>
            <a:r>
              <a:rPr lang="en-GB" dirty="0" smtClean="0"/>
              <a:t>Spend time each day doing quick </a:t>
            </a:r>
            <a:r>
              <a:rPr lang="en-GB" dirty="0" smtClean="0"/>
              <a:t>fire</a:t>
            </a:r>
            <a:r>
              <a:rPr lang="en-GB" dirty="0"/>
              <a:t> </a:t>
            </a:r>
            <a:r>
              <a:rPr lang="en-GB" dirty="0" smtClean="0"/>
              <a:t>questions.</a:t>
            </a: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If children know their two times tables then they actually know 25% of the times tables!</a:t>
            </a:r>
          </a:p>
          <a:p>
            <a:pPr marL="0" indent="0">
              <a:buNone/>
            </a:pPr>
            <a:r>
              <a:rPr lang="en-GB" dirty="0" smtClean="0"/>
              <a:t>If they know their 2s, 5s and 10s then they 53% of their times tables.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In Year 1 it is about counting in steps but in Year 2 it is about quick recall.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 </a:t>
            </a:r>
            <a:r>
              <a:rPr lang="en-GB" dirty="0" err="1" smtClean="0"/>
              <a:t>FunKey</a:t>
            </a:r>
            <a:r>
              <a:rPr lang="en-GB" dirty="0" smtClean="0"/>
              <a:t> Maths cards are excellent for supporting your children with this.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https://www.funkeymaths.com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id:E90AB849-6D16-4901-993C-D432BFF41A77@home"/>
          <p:cNvPicPr/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912" y="5229200"/>
            <a:ext cx="1341176" cy="144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0944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Mastery of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Able to explain how they found their answers</a:t>
            </a:r>
          </a:p>
          <a:p>
            <a:r>
              <a:rPr lang="en-GB" dirty="0" smtClean="0"/>
              <a:t>Use accurate vocabulary when giving explanations</a:t>
            </a:r>
          </a:p>
          <a:p>
            <a:r>
              <a:rPr lang="en-GB" dirty="0" smtClean="0"/>
              <a:t>Used a range of strategies to problem solve</a:t>
            </a:r>
          </a:p>
          <a:p>
            <a:r>
              <a:rPr lang="en-GB" dirty="0" smtClean="0"/>
              <a:t>Decided on the most efficient strategy to use</a:t>
            </a:r>
          </a:p>
          <a:p>
            <a:r>
              <a:rPr lang="en-GB" dirty="0" smtClean="0"/>
              <a:t>Able to apply skills across </a:t>
            </a:r>
            <a:r>
              <a:rPr lang="en-GB" smtClean="0"/>
              <a:t>the curriculum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83025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Reasoning Questions</a:t>
            </a:r>
            <a:endParaRPr lang="en-GB" dirty="0"/>
          </a:p>
        </p:txBody>
      </p:sp>
      <p:pic>
        <p:nvPicPr>
          <p:cNvPr id="1030" name="Picture 20" descr="diam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992563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19" descr="equa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992563"/>
            <a:ext cx="666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18" descr="squa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992563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21" descr="multiplied b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33788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20" descr="diam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33788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9" descr="equa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33788"/>
            <a:ext cx="6667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/>
          <p:cNvPicPr/>
          <p:nvPr/>
        </p:nvPicPr>
        <p:blipFill rotWithShape="1">
          <a:blip r:embed="rId6"/>
          <a:srcRect l="39767" t="23725" r="8320" b="13269"/>
          <a:stretch/>
        </p:blipFill>
        <p:spPr bwMode="auto">
          <a:xfrm>
            <a:off x="1979712" y="1772816"/>
            <a:ext cx="5256584" cy="48245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08739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Opportunity for questions…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several members of staff to ask individual questions to if you wish.</a:t>
            </a:r>
          </a:p>
          <a:p>
            <a:r>
              <a:rPr lang="en-GB" dirty="0" smtClean="0"/>
              <a:t>There are last year’s SATs papers for the end of KS1 to look at.</a:t>
            </a:r>
          </a:p>
          <a:p>
            <a:r>
              <a:rPr lang="en-GB" dirty="0" smtClean="0"/>
              <a:t>Times tables cards to look at.</a:t>
            </a:r>
          </a:p>
          <a:p>
            <a:r>
              <a:rPr lang="en-GB" dirty="0" smtClean="0"/>
              <a:t>Resources we use in school to give you ideas.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78347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307</TotalTime>
  <Words>1393</Words>
  <Application>Microsoft Office PowerPoint</Application>
  <PresentationFormat>On-screen Show (4:3)</PresentationFormat>
  <Paragraphs>124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Flow</vt:lpstr>
      <vt:lpstr>EYFS/Key Stage 1</vt:lpstr>
      <vt:lpstr>PowerPoint Presentation</vt:lpstr>
      <vt:lpstr>Year 1 – Number and Place Value</vt:lpstr>
      <vt:lpstr>Year 1 – Addition and Subtraction</vt:lpstr>
      <vt:lpstr>Year 1 - Multiplication</vt:lpstr>
      <vt:lpstr>Year 1 - Fractions</vt:lpstr>
      <vt:lpstr>Year 1 - Measure</vt:lpstr>
      <vt:lpstr>Year 1 - Geometry</vt:lpstr>
      <vt:lpstr>Year 2 – Number and Place Value</vt:lpstr>
      <vt:lpstr>Year 2 – Addition and Subtraction</vt:lpstr>
      <vt:lpstr>Year 2 – Multiplication and Division</vt:lpstr>
      <vt:lpstr>Year 2 - Fractions</vt:lpstr>
      <vt:lpstr>Year 2 - Measure</vt:lpstr>
      <vt:lpstr>Year 2 - Geometry</vt:lpstr>
      <vt:lpstr>Year 2 - Statistics</vt:lpstr>
      <vt:lpstr>Froggy Maths</vt:lpstr>
      <vt:lpstr>Mastery of Maths</vt:lpstr>
      <vt:lpstr>Reasoning Questions</vt:lpstr>
      <vt:lpstr>Opportunity for questions…</vt:lpstr>
    </vt:vector>
  </TitlesOfParts>
  <Company>Hampton Dene Primary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EYFS/Key Stage 1</dc:title>
  <dc:creator>Ruth Napolitano</dc:creator>
  <cp:lastModifiedBy>Ruth Napolitano</cp:lastModifiedBy>
  <cp:revision>20</cp:revision>
  <dcterms:created xsi:type="dcterms:W3CDTF">2017-11-14T17:03:06Z</dcterms:created>
  <dcterms:modified xsi:type="dcterms:W3CDTF">2017-11-15T16:16:18Z</dcterms:modified>
</cp:coreProperties>
</file>